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27"/>
  </p:notesMasterIdLst>
  <p:handoutMasterIdLst>
    <p:handoutMasterId r:id="rId28"/>
  </p:handoutMasterIdLst>
  <p:sldIdLst>
    <p:sldId id="326" r:id="rId2"/>
    <p:sldId id="365" r:id="rId3"/>
    <p:sldId id="366" r:id="rId4"/>
    <p:sldId id="328" r:id="rId5"/>
    <p:sldId id="374" r:id="rId6"/>
    <p:sldId id="375" r:id="rId7"/>
    <p:sldId id="377" r:id="rId8"/>
    <p:sldId id="371" r:id="rId9"/>
    <p:sldId id="376" r:id="rId10"/>
    <p:sldId id="372" r:id="rId11"/>
    <p:sldId id="373" r:id="rId12"/>
    <p:sldId id="379" r:id="rId13"/>
    <p:sldId id="378" r:id="rId14"/>
    <p:sldId id="380" r:id="rId15"/>
    <p:sldId id="381" r:id="rId16"/>
    <p:sldId id="382" r:id="rId17"/>
    <p:sldId id="383" r:id="rId18"/>
    <p:sldId id="384" r:id="rId19"/>
    <p:sldId id="385" r:id="rId20"/>
    <p:sldId id="362" r:id="rId21"/>
    <p:sldId id="386" r:id="rId22"/>
    <p:sldId id="369" r:id="rId23"/>
    <p:sldId id="353" r:id="rId24"/>
    <p:sldId id="370" r:id="rId25"/>
    <p:sldId id="387" r:id="rId2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PARCOURSUP" id="{0B896E98-F45E-4768-8620-EDDF394BE181}">
          <p14:sldIdLst>
            <p14:sldId id="326"/>
            <p14:sldId id="365"/>
            <p14:sldId id="366"/>
            <p14:sldId id="328"/>
            <p14:sldId id="374"/>
            <p14:sldId id="375"/>
            <p14:sldId id="377"/>
            <p14:sldId id="371"/>
            <p14:sldId id="376"/>
            <p14:sldId id="372"/>
            <p14:sldId id="373"/>
            <p14:sldId id="379"/>
            <p14:sldId id="378"/>
            <p14:sldId id="380"/>
            <p14:sldId id="381"/>
            <p14:sldId id="382"/>
            <p14:sldId id="383"/>
            <p14:sldId id="384"/>
            <p14:sldId id="385"/>
            <p14:sldId id="362"/>
            <p14:sldId id="386"/>
            <p14:sldId id="369"/>
            <p14:sldId id="353"/>
            <p14:sldId id="370"/>
            <p14:sldId id="38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UDA SAID" initials="HS" lastIdx="3" clrIdx="0">
    <p:extLst>
      <p:ext uri="{19B8F6BF-5375-455C-9EA6-DF929625EA0E}">
        <p15:presenceInfo xmlns:p15="http://schemas.microsoft.com/office/powerpoint/2012/main" xmlns="" userId="S-1-5-21-1616320312-2655828719-4280963109-88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076"/>
    <a:srgbClr val="EC1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howGuides="1">
      <p:cViewPr>
        <p:scale>
          <a:sx n="161" d="100"/>
          <a:sy n="161" d="100"/>
        </p:scale>
        <p:origin x="-90" y="-72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1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9D897012-7FF6-704A-9088-93ACEFB220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BBEEC68-1116-A24A-AD79-7B70DE510B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C479D-4687-E740-9789-857CF0267E23}" type="datetimeFigureOut">
              <a:rPr lang="fr-FR" smtClean="0"/>
              <a:t>25/02/2022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A513078-4837-CD44-8134-B2F5EC620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3167E4C-36F1-A146-B373-CD678EBB6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0D87D-3887-3549-A415-10DFF9EDA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136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25/02/2022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12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383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03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D35FC20-8278-49B4-BAA7-5618786AC5BB}" type="datetime1">
              <a:rPr lang="fr-FR" smtClean="0"/>
              <a:t>25/02/2022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9" y="0"/>
            <a:ext cx="9160828" cy="515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8" y="5358"/>
            <a:ext cx="9160828" cy="5152965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fld id="{4840C8CD-47A6-46D1-834E-8B717424291A}" type="datetime1">
              <a:rPr lang="fr-FR" cap="all" smtClean="0"/>
              <a:t>25/02/2022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48A1FCF9-6FFD-4635-A651-75F724D18F81}" type="datetime1">
              <a:rPr lang="fr-FR" cap="all" smtClean="0"/>
              <a:t>25/02/2022</a:t>
            </a:fld>
            <a:endParaRPr lang="fr-FR" cap="all" dirty="0"/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xmlns="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915566"/>
            <a:ext cx="8442808" cy="367240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915566"/>
            <a:ext cx="7560840" cy="3672408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xmlns="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19323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80708A47-EF35-45C3-8BF0-5C29E8226EDF}" type="datetime1">
              <a:rPr lang="fr-FR" cap="all" smtClean="0"/>
              <a:t>25/02/2022</a:t>
            </a:fld>
            <a:endParaRPr lang="fr-FR" cap="all" dirty="0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xmlns="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74A03300-A62F-4DF5-966E-3CB9D38AC02B}" type="datetime1">
              <a:rPr lang="fr-FR" cap="all" smtClean="0"/>
              <a:t>25/02/2022</a:t>
            </a:fld>
            <a:endParaRPr lang="fr-FR" cap="all" dirty="0"/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xmlns="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xmlns="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6F42726C-76A3-45BB-9E3B-0F2EB6320166}" type="datetime1">
              <a:rPr lang="fr-FR" cap="all" smtClean="0"/>
              <a:t>25/02/2022</a:t>
            </a:fld>
            <a:endParaRPr lang="fr-FR" cap="all" dirty="0"/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xmlns="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3357" y="0"/>
            <a:ext cx="9160828" cy="515296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xmlns="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/>
            <a:fld id="{8A1DF097-7559-4E94-9B57-B932F2611400}" type="datetime1">
              <a:rPr lang="fr-FR" cap="all" smtClean="0"/>
              <a:t>25/02/2022</a:t>
            </a:fld>
            <a:endParaRPr lang="fr-FR" cap="all" dirty="0"/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xmlns="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parcoursup.fr/index.php?desc=videos#video-2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D008-DD61-4C4F-93BD-9E371E593F35}" type="datetime1">
              <a:rPr lang="fr-FR" smtClean="0"/>
              <a:t>25/02/2022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95536" y="802205"/>
            <a:ext cx="8532808" cy="432048"/>
          </a:xfrm>
        </p:spPr>
        <p:txBody>
          <a:bodyPr/>
          <a:lstStyle/>
          <a:p>
            <a:pPr marL="0" indent="0" algn="l">
              <a:buNone/>
            </a:pPr>
            <a:r>
              <a:rPr lang="fr-FR" sz="2550" dirty="0" smtClean="0">
                <a:latin typeface="+mj-lt"/>
                <a:ea typeface="+mj-ea"/>
                <a:cs typeface="+mj-cs"/>
              </a:rPr>
              <a:t>Pour chaque formation proposée : </a:t>
            </a:r>
            <a:endParaRPr lang="fr-FR" sz="255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79511" y="1242162"/>
            <a:ext cx="3772379" cy="3541338"/>
          </a:xfrm>
        </p:spPr>
        <p:txBody>
          <a:bodyPr/>
          <a:lstStyle/>
          <a:p>
            <a:pPr marL="1698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  <a:defRPr/>
            </a:pPr>
            <a:r>
              <a:rPr lang="fr-FR" sz="1400" b="1" dirty="0">
                <a:solidFill>
                  <a:srgbClr val="ED7454"/>
                </a:solidFill>
              </a:rPr>
              <a:t>Le nombre de places </a:t>
            </a:r>
            <a:r>
              <a:rPr lang="fr-FR" sz="1600" dirty="0">
                <a:solidFill>
                  <a:srgbClr val="0C5076"/>
                </a:solidFill>
                <a:latin typeface="Calibri"/>
              </a:rPr>
              <a:t>disponibles en </a:t>
            </a:r>
            <a:r>
              <a:rPr lang="fr-FR" sz="1600" dirty="0" smtClean="0">
                <a:solidFill>
                  <a:srgbClr val="0C5076"/>
                </a:solidFill>
                <a:latin typeface="Calibri"/>
              </a:rPr>
              <a:t>2022</a:t>
            </a:r>
          </a:p>
          <a:p>
            <a:pPr marL="0" lvl="1" indent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fr-FR" sz="1600" dirty="0">
              <a:solidFill>
                <a:srgbClr val="0C5076"/>
              </a:solidFill>
              <a:latin typeface="Calibri"/>
            </a:endParaRPr>
          </a:p>
          <a:p>
            <a:pPr marL="1698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  <a:defRPr/>
            </a:pPr>
            <a:r>
              <a:rPr lang="fr-FR" sz="1400" b="1" dirty="0">
                <a:solidFill>
                  <a:srgbClr val="ED7454"/>
                </a:solidFill>
              </a:rPr>
              <a:t>Le taux d'accès </a:t>
            </a:r>
            <a:r>
              <a:rPr lang="fr-FR" sz="1600" dirty="0">
                <a:solidFill>
                  <a:srgbClr val="0C5076"/>
                </a:solidFill>
                <a:latin typeface="Calibri"/>
              </a:rPr>
              <a:t>en </a:t>
            </a:r>
            <a:r>
              <a:rPr lang="fr-FR" sz="1600" dirty="0" smtClean="0">
                <a:solidFill>
                  <a:srgbClr val="0C5076"/>
                </a:solidFill>
                <a:latin typeface="Calibri"/>
              </a:rPr>
              <a:t>2021, </a:t>
            </a:r>
            <a:r>
              <a:rPr lang="fr-FR" sz="1600" dirty="0">
                <a:solidFill>
                  <a:srgbClr val="0C5076"/>
                </a:solidFill>
                <a:latin typeface="Calibri"/>
              </a:rPr>
              <a:t>c'est à dire la proportion de candidats ayant reçu une proposition d'admission en phase </a:t>
            </a:r>
            <a:r>
              <a:rPr lang="fr-FR" sz="1600" dirty="0" smtClean="0">
                <a:solidFill>
                  <a:srgbClr val="0C5076"/>
                </a:solidFill>
                <a:latin typeface="Calibri"/>
              </a:rPr>
              <a:t>principale</a:t>
            </a:r>
          </a:p>
          <a:p>
            <a:pPr marL="0" lvl="1" indent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fr-FR" sz="1600" dirty="0">
              <a:solidFill>
                <a:srgbClr val="0C5076"/>
              </a:solidFill>
              <a:latin typeface="Calibri"/>
            </a:endParaRPr>
          </a:p>
          <a:p>
            <a:pPr marL="1698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  <a:defRPr/>
            </a:pPr>
            <a:r>
              <a:rPr lang="fr-FR" sz="1400" b="1" dirty="0">
                <a:solidFill>
                  <a:srgbClr val="ED7454"/>
                </a:solidFill>
              </a:rPr>
              <a:t>Le pourcentage de candidats  admis selon le type de baccalauréat </a:t>
            </a:r>
            <a:r>
              <a:rPr lang="fr-FR" sz="1600" dirty="0">
                <a:solidFill>
                  <a:srgbClr val="0C5076"/>
                </a:solidFill>
                <a:latin typeface="Calibri"/>
              </a:rPr>
              <a:t>en </a:t>
            </a:r>
            <a:r>
              <a:rPr lang="fr-FR" sz="1600" dirty="0" smtClean="0">
                <a:solidFill>
                  <a:srgbClr val="0C5076"/>
                </a:solidFill>
                <a:latin typeface="Calibri"/>
              </a:rPr>
              <a:t>2021</a:t>
            </a:r>
          </a:p>
          <a:p>
            <a:pPr marL="0" lvl="1" indent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fr-FR" sz="1600" dirty="0">
              <a:solidFill>
                <a:srgbClr val="0C5076"/>
              </a:solidFill>
              <a:latin typeface="Calibri"/>
            </a:endParaRPr>
          </a:p>
          <a:p>
            <a:pPr marL="180975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  <a:defRPr/>
            </a:pPr>
            <a:r>
              <a:rPr lang="fr-FR" sz="1600" dirty="0">
                <a:solidFill>
                  <a:srgbClr val="0C5076"/>
                </a:solidFill>
                <a:latin typeface="Calibri"/>
              </a:rPr>
              <a:t>Des </a:t>
            </a:r>
            <a:r>
              <a:rPr lang="fr-FR" sz="1400" b="1" dirty="0">
                <a:solidFill>
                  <a:srgbClr val="ED7454"/>
                </a:solidFill>
              </a:rPr>
              <a:t>suggestions de formations similaires </a:t>
            </a:r>
            <a:r>
              <a:rPr lang="fr-FR" sz="1600" dirty="0">
                <a:solidFill>
                  <a:srgbClr val="0C5076"/>
                </a:solidFill>
                <a:latin typeface="Calibri"/>
              </a:rPr>
              <a:t>pour élargir vos choix</a:t>
            </a:r>
          </a:p>
          <a:p>
            <a:pPr lvl="0"/>
            <a:endParaRPr lang="fr-FR" sz="12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FA0773D-3F28-40F9-B9EA-54498D76AC91}" type="datetime1">
              <a:rPr lang="fr-FR" cap="all" smtClean="0"/>
              <a:t>25/02/2022</a:t>
            </a:fld>
            <a:endParaRPr lang="fr-FR" cap="all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34" y="1611937"/>
            <a:ext cx="4508102" cy="2476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6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57774" y="716567"/>
            <a:ext cx="8532808" cy="432048"/>
          </a:xfrm>
        </p:spPr>
        <p:txBody>
          <a:bodyPr/>
          <a:lstStyle/>
          <a:p>
            <a:pPr marL="0" indent="0" algn="l">
              <a:buNone/>
            </a:pPr>
            <a:r>
              <a:rPr lang="fr-FR" sz="2400" dirty="0"/>
              <a:t>Pour chaque formation proposée :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289281" y="1148615"/>
            <a:ext cx="8676043" cy="3728185"/>
          </a:xfrm>
        </p:spPr>
        <p:txBody>
          <a:bodyPr/>
          <a:lstStyle/>
          <a:p>
            <a:pPr marL="171450" lvl="0" indent="-17145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ED7454"/>
                </a:solidFill>
              </a:rPr>
              <a:t>La </a:t>
            </a:r>
            <a:r>
              <a:rPr lang="fr-FR" sz="1400" b="1" dirty="0" smtClean="0">
                <a:solidFill>
                  <a:srgbClr val="ED7454"/>
                </a:solidFill>
              </a:rPr>
              <a:t>présentation de la formation </a:t>
            </a:r>
            <a:r>
              <a:rPr lang="fr-FR" sz="1400" dirty="0"/>
              <a:t>: </a:t>
            </a:r>
            <a:r>
              <a:rPr lang="fr-FR" sz="1400" dirty="0" smtClean="0"/>
              <a:t>le statut de l’établissement, les </a:t>
            </a:r>
            <a:r>
              <a:rPr lang="fr-FR" sz="1400" dirty="0"/>
              <a:t>contenus et l’organisation des enseignements, les langues et options, les dispositifs pédagogiques, les </a:t>
            </a:r>
            <a:r>
              <a:rPr lang="fr-FR" sz="1400" dirty="0" smtClean="0"/>
              <a:t>frais de scolarité, </a:t>
            </a:r>
            <a:r>
              <a:rPr lang="fr-FR" sz="1400" dirty="0"/>
              <a:t>modalités et calendrier des épreuves écrites/orales prévues par certaines formations </a:t>
            </a:r>
            <a:r>
              <a:rPr lang="fr-FR" sz="1400" dirty="0" smtClean="0"/>
              <a:t>sélectives et les éventuels frais associés</a:t>
            </a:r>
            <a:endParaRPr lang="fr-FR" sz="900" dirty="0"/>
          </a:p>
          <a:p>
            <a:pPr marL="171450" lvl="0" indent="-17145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ED7454"/>
                </a:solidFill>
              </a:rPr>
              <a:t>Les connaissances et compétences attendues </a:t>
            </a:r>
            <a:r>
              <a:rPr lang="fr-FR" sz="1400" dirty="0"/>
              <a:t>: attendus nationaux, attendus </a:t>
            </a:r>
            <a:r>
              <a:rPr lang="fr-FR" sz="1400" dirty="0" smtClean="0"/>
              <a:t>complémentaires</a:t>
            </a:r>
            <a:r>
              <a:rPr lang="fr-FR" sz="1400" dirty="0" smtClean="0">
                <a:cs typeface="Arial"/>
              </a:rPr>
              <a:t>, </a:t>
            </a:r>
            <a:r>
              <a:rPr lang="fr-FR" sz="1400" dirty="0" smtClean="0"/>
              <a:t>des </a:t>
            </a:r>
            <a:r>
              <a:rPr lang="fr-FR" sz="1400" dirty="0"/>
              <a:t>conseils sur les spécialités et options recommandées </a:t>
            </a:r>
            <a:r>
              <a:rPr lang="fr-FR" sz="1400" dirty="0" smtClean="0"/>
              <a:t>au lycée pour </a:t>
            </a:r>
            <a:r>
              <a:rPr lang="fr-FR" sz="1400" dirty="0"/>
              <a:t>réussir </a:t>
            </a:r>
            <a:r>
              <a:rPr lang="fr-FR" sz="1400" u="sng" dirty="0"/>
              <a:t/>
            </a:r>
            <a:br>
              <a:rPr lang="fr-FR" sz="1400" u="sng" dirty="0"/>
            </a:br>
            <a:endParaRPr lang="fr-FR" sz="900" b="1" u="sng" dirty="0">
              <a:solidFill>
                <a:srgbClr val="F28E65"/>
              </a:solidFill>
              <a:cs typeface="Arial"/>
            </a:endParaRPr>
          </a:p>
          <a:p>
            <a:pPr marL="171450" lvl="0" indent="-17145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ED7454"/>
                </a:solidFill>
              </a:rPr>
              <a:t>Les critères généraux d’examen des vœux</a:t>
            </a:r>
            <a:r>
              <a:rPr lang="fr-FR" sz="1400" b="1" dirty="0"/>
              <a:t> </a:t>
            </a:r>
            <a:r>
              <a:rPr lang="fr-FR" sz="1400" dirty="0"/>
              <a:t>pris en compte pour l’analyse du dossier (résultats académiques, compétences académiques, savoir-être, motivation et cohérence du projet </a:t>
            </a:r>
            <a:r>
              <a:rPr lang="fr-FR" sz="1400" dirty="0" smtClean="0"/>
              <a:t>….) avec leur degré d’importance</a:t>
            </a:r>
            <a:r>
              <a:rPr lang="fr-FR" sz="1400" dirty="0"/>
              <a:t/>
            </a:r>
            <a:br>
              <a:rPr lang="fr-FR" sz="1400" dirty="0"/>
            </a:br>
            <a:endParaRPr lang="fr-FR" sz="900" dirty="0">
              <a:cs typeface="Arial"/>
            </a:endParaRPr>
          </a:p>
          <a:p>
            <a:pPr marL="171450" indent="-17145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ED7454"/>
                </a:solidFill>
              </a:rPr>
              <a:t>Les débouchés </a:t>
            </a:r>
            <a:r>
              <a:rPr lang="fr-FR" sz="1400" dirty="0"/>
              <a:t>: possibilités de poursuite d’études </a:t>
            </a:r>
            <a:r>
              <a:rPr lang="fr-FR" sz="1400" dirty="0" smtClean="0"/>
              <a:t>et </a:t>
            </a:r>
            <a:r>
              <a:rPr lang="fr-FR" sz="1400" dirty="0"/>
              <a:t>des indicateurs calculés au niveau national en termes de réussite et d’insertion professionnelle </a:t>
            </a:r>
            <a:endParaRPr lang="fr-FR" sz="1400" dirty="0">
              <a:cs typeface="Arial"/>
            </a:endParaRPr>
          </a:p>
          <a:p>
            <a:pPr marL="171450" indent="-17145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ED7454"/>
                </a:solidFill>
              </a:rPr>
              <a:t>Les contacts des référents de la formation </a:t>
            </a:r>
            <a:endParaRPr lang="fr-FR" sz="1400" b="1" dirty="0" smtClean="0">
              <a:solidFill>
                <a:srgbClr val="ED7454"/>
              </a:solidFill>
            </a:endParaRPr>
          </a:p>
          <a:p>
            <a:pPr marL="171450" indent="-17145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ED7454"/>
                </a:solidFill>
              </a:rPr>
              <a:t>Les </a:t>
            </a:r>
            <a:r>
              <a:rPr lang="fr-FR" sz="1400" b="1" dirty="0">
                <a:solidFill>
                  <a:srgbClr val="ED7454"/>
                </a:solidFill>
              </a:rPr>
              <a:t>dates des </a:t>
            </a:r>
            <a:r>
              <a:rPr lang="fr-FR" sz="1400" b="1" dirty="0" smtClean="0">
                <a:solidFill>
                  <a:srgbClr val="ED7454"/>
                </a:solidFill>
              </a:rPr>
              <a:t>journées </a:t>
            </a:r>
            <a:r>
              <a:rPr lang="fr-FR" sz="1400" b="1" dirty="0">
                <a:solidFill>
                  <a:srgbClr val="ED7454"/>
                </a:solidFill>
              </a:rPr>
              <a:t>portes ouvertes ou journées d’immersion</a:t>
            </a:r>
            <a:endParaRPr lang="fr-FR" sz="1400" b="1" dirty="0">
              <a:solidFill>
                <a:srgbClr val="ED7454"/>
              </a:solidFill>
              <a:cs typeface="Arial"/>
            </a:endParaRPr>
          </a:p>
          <a:p>
            <a:pPr marL="171450" indent="-171450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ED7454"/>
                </a:solidFill>
              </a:rPr>
              <a:t>Les chiffres clés  :  </a:t>
            </a:r>
            <a:r>
              <a:rPr lang="fr-FR" sz="1400" dirty="0" smtClean="0"/>
              <a:t>les résultats de l’admission </a:t>
            </a:r>
            <a:r>
              <a:rPr lang="fr-FR" sz="1400" dirty="0"/>
              <a:t>en </a:t>
            </a:r>
            <a:r>
              <a:rPr lang="fr-FR" sz="1400" dirty="0" smtClean="0"/>
              <a:t>2021</a:t>
            </a:r>
            <a:endParaRPr lang="fr-FR" sz="1400" dirty="0">
              <a:cs typeface="Arial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FA0773D-3F28-40F9-B9EA-54498D76AC91}" type="datetime1">
              <a:rPr lang="fr-FR" cap="all" smtClean="0"/>
              <a:t>25/02/2022</a:t>
            </a:fld>
            <a:endParaRPr lang="fr-FR" cap="all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3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1"/>
            <a:ext cx="8424000" cy="447614"/>
          </a:xfrm>
        </p:spPr>
        <p:txBody>
          <a:bodyPr/>
          <a:lstStyle/>
          <a:p>
            <a:r>
              <a:rPr lang="fr-FR" sz="2200" dirty="0"/>
              <a:t>Formuler </a:t>
            </a:r>
            <a:r>
              <a:rPr lang="fr-FR" sz="2200" dirty="0" smtClean="0"/>
              <a:t>librement vos </a:t>
            </a:r>
            <a:r>
              <a:rPr lang="fr-FR" sz="2200" dirty="0"/>
              <a:t>vœux sur Parcoursup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11399" y="1477325"/>
            <a:ext cx="8422491" cy="2575530"/>
          </a:xfrm>
        </p:spPr>
        <p:txBody>
          <a:bodyPr/>
          <a:lstStyle/>
          <a:p>
            <a:pPr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r>
              <a:rPr lang="fr-FR" sz="1800" b="1" dirty="0">
                <a:solidFill>
                  <a:srgbClr val="EC130E"/>
                </a:solidFill>
              </a:rPr>
              <a:t>&gt; </a:t>
            </a:r>
            <a:r>
              <a:rPr lang="fr-FR" sz="1500" b="1" dirty="0">
                <a:solidFill>
                  <a:srgbClr val="F28E65"/>
                </a:solidFill>
              </a:rPr>
              <a:t>Jusqu’à </a:t>
            </a:r>
            <a:r>
              <a:rPr lang="fr-FR" sz="1500" b="1" dirty="0">
                <a:solidFill>
                  <a:srgbClr val="00B050"/>
                </a:solidFill>
              </a:rPr>
              <a:t>10 vœux</a:t>
            </a:r>
            <a:r>
              <a:rPr lang="fr-FR" sz="1500" b="1" dirty="0">
                <a:solidFill>
                  <a:srgbClr val="F28E65"/>
                </a:solidFill>
              </a:rPr>
              <a:t> </a:t>
            </a:r>
            <a:r>
              <a:rPr lang="fr-FR" sz="1500" b="1" dirty="0">
                <a:solidFill>
                  <a:srgbClr val="3D566E"/>
                </a:solidFill>
              </a:rPr>
              <a:t> </a:t>
            </a:r>
            <a:r>
              <a:rPr lang="fr-FR" sz="1500" dirty="0"/>
              <a:t>et</a:t>
            </a:r>
            <a:r>
              <a:rPr lang="fr-FR" sz="1500" dirty="0">
                <a:solidFill>
                  <a:srgbClr val="3D566E"/>
                </a:solidFill>
              </a:rPr>
              <a:t> </a:t>
            </a:r>
            <a:r>
              <a:rPr lang="fr-FR" sz="1500" b="1" dirty="0">
                <a:solidFill>
                  <a:srgbClr val="00B050"/>
                </a:solidFill>
              </a:rPr>
              <a:t>10 vœux supplémentaires pour des formations en apprentissage </a:t>
            </a:r>
          </a:p>
          <a:p>
            <a:pPr lvl="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r>
              <a:rPr lang="fr-FR" sz="1400" b="1" dirty="0">
                <a:solidFill>
                  <a:srgbClr val="EC130E"/>
                </a:solidFill>
              </a:rPr>
              <a:t>&gt; </a:t>
            </a:r>
            <a:r>
              <a:rPr lang="fr-FR" sz="1400" dirty="0"/>
              <a:t>Pour des </a:t>
            </a:r>
            <a:r>
              <a:rPr lang="fr-FR" sz="1400" b="1" dirty="0">
                <a:solidFill>
                  <a:srgbClr val="F28E65"/>
                </a:solidFill>
              </a:rPr>
              <a:t>formations sélectives </a:t>
            </a:r>
            <a:r>
              <a:rPr lang="fr-FR" sz="1400" dirty="0"/>
              <a:t>(Classes prépa, </a:t>
            </a:r>
            <a:r>
              <a:rPr lang="fr-FR" sz="1400" b="1" dirty="0">
                <a:solidFill>
                  <a:srgbClr val="FF0000"/>
                </a:solidFill>
              </a:rPr>
              <a:t>STS</a:t>
            </a:r>
            <a:r>
              <a:rPr lang="fr-FR" sz="1400" dirty="0"/>
              <a:t>, IUT, écoles, </a:t>
            </a:r>
            <a:r>
              <a:rPr lang="fr-FR" sz="1400" b="1" dirty="0">
                <a:solidFill>
                  <a:srgbClr val="FF0000"/>
                </a:solidFill>
              </a:rPr>
              <a:t>IFSI</a:t>
            </a:r>
            <a:r>
              <a:rPr lang="fr-FR" sz="1400" dirty="0"/>
              <a:t>, IEP…) et </a:t>
            </a:r>
            <a:r>
              <a:rPr lang="fr-FR" sz="1400" b="1" dirty="0">
                <a:solidFill>
                  <a:srgbClr val="F28E65"/>
                </a:solidFill>
              </a:rPr>
              <a:t>non sélectives </a:t>
            </a:r>
            <a:r>
              <a:rPr lang="fr-FR" sz="1400" dirty="0"/>
              <a:t>(</a:t>
            </a:r>
            <a:r>
              <a:rPr lang="fr-FR" sz="1400" b="1" dirty="0">
                <a:solidFill>
                  <a:srgbClr val="00B050"/>
                </a:solidFill>
              </a:rPr>
              <a:t>licences</a:t>
            </a:r>
            <a:r>
              <a:rPr lang="fr-FR" sz="1400" dirty="0"/>
              <a:t>, </a:t>
            </a:r>
            <a:r>
              <a:rPr lang="fr-FR" sz="1400" dirty="0" smtClean="0"/>
              <a:t>PPPE ou PASS</a:t>
            </a:r>
            <a:r>
              <a:rPr lang="fr-FR" sz="1400" dirty="0"/>
              <a:t>)</a:t>
            </a:r>
            <a:endParaRPr lang="fr-FR" sz="1400" b="1" dirty="0"/>
          </a:p>
          <a:p>
            <a:pPr lvl="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r>
              <a:rPr lang="fr-FR" sz="1400" b="1" dirty="0">
                <a:solidFill>
                  <a:srgbClr val="EC130E"/>
                </a:solidFill>
              </a:rPr>
              <a:t>&gt; </a:t>
            </a:r>
            <a:r>
              <a:rPr lang="fr-FR" sz="1400" b="1" dirty="0">
                <a:solidFill>
                  <a:srgbClr val="F28E65"/>
                </a:solidFill>
              </a:rPr>
              <a:t>Des vœux </a:t>
            </a:r>
            <a:r>
              <a:rPr lang="fr-FR" sz="1400" b="1" dirty="0" smtClean="0">
                <a:solidFill>
                  <a:srgbClr val="F28E65"/>
                </a:solidFill>
              </a:rPr>
              <a:t>qui </a:t>
            </a:r>
            <a:r>
              <a:rPr lang="fr-FR" sz="1400" b="1" dirty="0" smtClean="0">
                <a:solidFill>
                  <a:srgbClr val="FF0000"/>
                </a:solidFill>
              </a:rPr>
              <a:t>doivent être motivés </a:t>
            </a:r>
            <a:r>
              <a:rPr lang="fr-FR" sz="1400" dirty="0"/>
              <a:t>: en quelques lignes, le lycéen explique ce qui motive chacun de ses vœux. Il est accompagné par son professeur principal</a:t>
            </a:r>
          </a:p>
          <a:p>
            <a:pPr lvl="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r>
              <a:rPr lang="fr-FR" sz="1400" b="1" dirty="0">
                <a:solidFill>
                  <a:srgbClr val="EC130E"/>
                </a:solidFill>
              </a:rPr>
              <a:t>&gt; </a:t>
            </a:r>
            <a:r>
              <a:rPr lang="fr-FR" sz="1400" b="1" dirty="0" smtClean="0">
                <a:solidFill>
                  <a:srgbClr val="F28E65"/>
                </a:solidFill>
              </a:rPr>
              <a:t>Des </a:t>
            </a:r>
            <a:r>
              <a:rPr lang="fr-FR" sz="1400" b="1" dirty="0">
                <a:solidFill>
                  <a:srgbClr val="F28E65"/>
                </a:solidFill>
              </a:rPr>
              <a:t>vœux </a:t>
            </a:r>
            <a:r>
              <a:rPr lang="fr-FR" sz="1400" b="1" dirty="0" smtClean="0">
                <a:solidFill>
                  <a:srgbClr val="F28E65"/>
                </a:solidFill>
              </a:rPr>
              <a:t>qui n’ont pas </a:t>
            </a:r>
            <a:r>
              <a:rPr lang="fr-FR" sz="1400" b="1" dirty="0" smtClean="0">
                <a:solidFill>
                  <a:srgbClr val="00B050"/>
                </a:solidFill>
              </a:rPr>
              <a:t>besoin d’être classés</a:t>
            </a:r>
            <a:r>
              <a:rPr lang="fr-FR" sz="1400" b="1" dirty="0" smtClean="0">
                <a:solidFill>
                  <a:srgbClr val="F28E65"/>
                </a:solidFill>
              </a:rPr>
              <a:t> </a:t>
            </a:r>
            <a:r>
              <a:rPr lang="fr-FR" sz="1400" dirty="0"/>
              <a:t>: aucune contrainte </a:t>
            </a:r>
            <a:r>
              <a:rPr lang="fr-FR" sz="1400" dirty="0" smtClean="0"/>
              <a:t>de hiérarchisation pour </a:t>
            </a:r>
            <a:r>
              <a:rPr lang="fr-FR" sz="1400" dirty="0"/>
              <a:t>éviter toute </a:t>
            </a:r>
            <a:r>
              <a:rPr lang="fr-FR" sz="1400" dirty="0" smtClean="0"/>
              <a:t>autocensure</a:t>
            </a:r>
          </a:p>
          <a:p>
            <a:pPr lvl="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r>
              <a:rPr lang="fr-FR" sz="1400" b="1" dirty="0">
                <a:solidFill>
                  <a:srgbClr val="EC130E"/>
                </a:solidFill>
              </a:rPr>
              <a:t>&gt; </a:t>
            </a:r>
            <a:r>
              <a:rPr lang="fr-FR" sz="1400" b="1" dirty="0">
                <a:solidFill>
                  <a:srgbClr val="F28E65"/>
                </a:solidFill>
              </a:rPr>
              <a:t>Des vœux qui ne sont connus que de vous </a:t>
            </a:r>
            <a:r>
              <a:rPr lang="fr-FR" sz="1400" dirty="0" smtClean="0"/>
              <a:t>: la formation ne connait que le vœu qui la concerne </a:t>
            </a:r>
            <a:endParaRPr lang="fr-FR" sz="1400" dirty="0"/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fr-FR" dirty="0">
                <a:solidFill>
                  <a:srgbClr val="3D566E"/>
                </a:solidFill>
                <a:latin typeface="Calibri"/>
              </a:rPr>
              <a:t> 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endParaRPr lang="fr-FR" dirty="0">
              <a:solidFill>
                <a:srgbClr val="3D566E"/>
              </a:solidFill>
              <a:latin typeface="Calibri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008D9A9-1127-4E68-9676-64A99D232514}" type="datetime1">
              <a:rPr lang="fr-FR" cap="all" smtClean="0"/>
              <a:t>25/02/2022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10438" y="4136030"/>
            <a:ext cx="8455898" cy="501124"/>
          </a:xfrm>
          <a:prstGeom prst="rect">
            <a:avLst/>
          </a:prstGeom>
          <a:solidFill>
            <a:srgbClr val="0C5076"/>
          </a:solidFill>
          <a:ln w="12700" cap="flat" cmpd="sng" algn="ctr">
            <a:solidFill>
              <a:srgbClr val="3D566E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lvl="1" defTabSz="457200">
              <a:lnSpc>
                <a:spcPct val="90000"/>
              </a:lnSpc>
              <a:buSzPct val="100000"/>
              <a:defRPr/>
            </a:pPr>
            <a:r>
              <a:rPr lang="fr-FR" b="1" u="sng" dirty="0">
                <a:solidFill>
                  <a:srgbClr val="F28E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Conseil Parcoursup</a:t>
            </a:r>
            <a:r>
              <a:rPr lang="fr-FR" b="1" dirty="0">
                <a:solidFill>
                  <a:srgbClr val="F28E65"/>
                </a:solidFill>
              </a:rPr>
              <a:t>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 </a:t>
            </a:r>
            <a:r>
              <a:rPr lang="fr-FR" sz="1600" i="1" kern="0" noProof="0" dirty="0">
                <a:solidFill>
                  <a:schemeClr val="bg1"/>
                </a:solidFill>
              </a:rPr>
              <a:t>diversifiez </a:t>
            </a:r>
            <a:r>
              <a:rPr lang="fr-FR" sz="1600" i="1" kern="0" dirty="0">
                <a:solidFill>
                  <a:schemeClr val="bg1"/>
                </a:solidFill>
              </a:rPr>
              <a:t>vos vœux</a:t>
            </a:r>
            <a:r>
              <a:rPr lang="fr-FR" sz="1600" i="1" kern="0" noProof="0" dirty="0">
                <a:solidFill>
                  <a:schemeClr val="bg1"/>
                </a:solidFill>
              </a:rPr>
              <a:t> et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ED7454"/>
                </a:solidFill>
                <a:effectLst/>
                <a:uLnTx/>
                <a:uFillTx/>
              </a:rPr>
              <a:t>évitez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fr-FR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ED7454"/>
                </a:solidFill>
                <a:effectLst/>
                <a:uLnTx/>
                <a:uFillTx/>
              </a:rPr>
              <a:t>impérativement</a:t>
            </a:r>
            <a:r>
              <a:rPr kumimoji="0" lang="fr-FR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de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n’en formuler qu’un seul (en </a:t>
            </a:r>
            <a:r>
              <a:rPr kumimoji="0" lang="fr-FR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2021,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les candidats ont </a:t>
            </a:r>
            <a:r>
              <a:rPr kumimoji="0" lang="fr-FR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confirmé 12,8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vœux en moyenne).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186488" y="76969"/>
            <a:ext cx="2524781" cy="54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Entre le 20 janvier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et le </a:t>
            </a:r>
            <a:r>
              <a:rPr lang="fr-FR" sz="1400" b="1" dirty="0" smtClean="0">
                <a:solidFill>
                  <a:schemeClr val="bg1"/>
                </a:solidFill>
              </a:rPr>
              <a:t>29 mars 2022 inclus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336" y="915646"/>
            <a:ext cx="8424000" cy="720000"/>
          </a:xfrm>
        </p:spPr>
        <p:txBody>
          <a:bodyPr/>
          <a:lstStyle/>
          <a:p>
            <a:r>
              <a:rPr lang="fr-FR" sz="2200" dirty="0">
                <a:solidFill>
                  <a:srgbClr val="ED7454"/>
                </a:solidFill>
              </a:rPr>
              <a:t>Focus</a:t>
            </a:r>
            <a:r>
              <a:rPr lang="fr-FR" sz="2200" dirty="0"/>
              <a:t> sur les vœux multiples (1/4)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51522" y="1431720"/>
            <a:ext cx="8406337" cy="3435886"/>
          </a:xfrm>
        </p:spPr>
        <p:txBody>
          <a:bodyPr/>
          <a:lstStyle/>
          <a:p>
            <a:pPr marL="0" lvl="1" indent="0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fr-FR" sz="1800" b="1" dirty="0">
                <a:solidFill>
                  <a:srgbClr val="EC130E"/>
                </a:solidFill>
              </a:rPr>
              <a:t>&gt; </a:t>
            </a:r>
            <a:r>
              <a:rPr lang="fr-FR" sz="1600" b="1" dirty="0">
                <a:solidFill>
                  <a:srgbClr val="F28E65"/>
                </a:solidFill>
              </a:rPr>
              <a:t>Un vœu multiple est un regroupement de plusieurs formations similaires</a:t>
            </a:r>
            <a:r>
              <a:rPr lang="fr-FR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rgbClr val="3D566E"/>
                </a:solidFill>
              </a:rPr>
              <a:t>(</a:t>
            </a:r>
            <a:r>
              <a:rPr lang="fr-FR" sz="1600" i="1" dirty="0">
                <a:solidFill>
                  <a:srgbClr val="3D566E"/>
                </a:solidFill>
              </a:rPr>
              <a:t>exemple : le vœu multiple BTS « Management commercial opérationnel » qui regroupe toutes les formations de BTS « MCO » à l’échelle nationale).</a:t>
            </a:r>
          </a:p>
          <a:p>
            <a:pPr marL="0" lvl="1" indent="0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fr-FR" sz="900" dirty="0">
              <a:solidFill>
                <a:srgbClr val="3D566E"/>
              </a:solidFill>
            </a:endParaRPr>
          </a:p>
          <a:p>
            <a:pPr marL="0" lvl="1" indent="0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fr-FR" sz="1600" b="1" dirty="0">
                <a:solidFill>
                  <a:srgbClr val="EC130E"/>
                </a:solidFill>
              </a:rPr>
              <a:t>&gt; </a:t>
            </a:r>
            <a:r>
              <a:rPr lang="fr-FR" sz="1600" b="1" dirty="0">
                <a:solidFill>
                  <a:srgbClr val="F28E65"/>
                </a:solidFill>
              </a:rPr>
              <a:t>Un vœu multiple compte pour un vœu </a:t>
            </a:r>
            <a:r>
              <a:rPr lang="fr-FR" sz="1600" dirty="0">
                <a:solidFill>
                  <a:srgbClr val="3D566E"/>
                </a:solidFill>
              </a:rPr>
              <a:t>parmi les 10 vœux possibles.</a:t>
            </a:r>
          </a:p>
          <a:p>
            <a:pPr marL="0" lvl="1" indent="0" defTabSz="4572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fr-FR" sz="800" dirty="0">
              <a:solidFill>
                <a:srgbClr val="3D566E"/>
              </a:solidFill>
            </a:endParaRPr>
          </a:p>
          <a:p>
            <a:pPr marL="0" lvl="1" indent="0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fr-FR" sz="1600" b="1" dirty="0" smtClean="0">
                <a:solidFill>
                  <a:srgbClr val="EC130E"/>
                </a:solidFill>
              </a:rPr>
              <a:t>&gt; </a:t>
            </a:r>
            <a:r>
              <a:rPr lang="fr-FR" sz="1600" b="1" dirty="0" smtClean="0">
                <a:solidFill>
                  <a:srgbClr val="F28E65"/>
                </a:solidFill>
              </a:rPr>
              <a:t>Chaque </a:t>
            </a:r>
            <a:r>
              <a:rPr lang="fr-FR" sz="1600" b="1" dirty="0">
                <a:solidFill>
                  <a:srgbClr val="F28E65"/>
                </a:solidFill>
              </a:rPr>
              <a:t>vœu multiple est composé de sous-vœux qui correspondent chacun à un établissement différent.</a:t>
            </a:r>
            <a:r>
              <a:rPr lang="fr-FR" sz="1600" dirty="0">
                <a:solidFill>
                  <a:srgbClr val="3D566E"/>
                </a:solidFill>
              </a:rPr>
              <a:t> Vous pouvez choisir un ou plusieurs établissements, sans avoir besoin de les classer. </a:t>
            </a:r>
            <a:endParaRPr lang="fr-FR" sz="1600" dirty="0" smtClean="0">
              <a:solidFill>
                <a:srgbClr val="3D566E"/>
              </a:solidFill>
            </a:endParaRPr>
          </a:p>
          <a:p>
            <a:pPr marL="0" lvl="1" indent="0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fr-FR" sz="1800" dirty="0">
              <a:solidFill>
                <a:srgbClr val="3D566E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FFED0CB-98EC-4692-ADB6-485D6133F328}" type="datetime1">
              <a:rPr lang="fr-FR" cap="all" smtClean="0"/>
              <a:t>25/02/2022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37419" y="3773959"/>
            <a:ext cx="8455898" cy="958031"/>
          </a:xfrm>
          <a:prstGeom prst="rect">
            <a:avLst/>
          </a:prstGeom>
          <a:solidFill>
            <a:srgbClr val="0C5076"/>
          </a:solidFill>
          <a:ln w="12700" cap="flat" cmpd="sng" algn="ctr">
            <a:solidFill>
              <a:srgbClr val="3D566E"/>
            </a:solidFill>
            <a:prstDash val="solid"/>
          </a:ln>
          <a:effectLst/>
        </p:spPr>
        <p:txBody>
          <a:bodyPr rtlCol="0" anchor="ctr"/>
          <a:lstStyle/>
          <a:p>
            <a:pPr marL="0" marR="0" lvl="1" indent="0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lang="fr-FR" sz="1400" b="1" i="1" u="sng" dirty="0">
                <a:solidFill>
                  <a:srgbClr val="F28E65"/>
                </a:solidFill>
              </a:rPr>
              <a:t>A noter</a:t>
            </a:r>
            <a:r>
              <a:rPr lang="fr-FR" sz="1400" b="1" i="1" dirty="0">
                <a:solidFill>
                  <a:srgbClr val="F28E65"/>
                </a:solidFill>
              </a:rPr>
              <a:t> </a:t>
            </a: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 </a:t>
            </a:r>
            <a:r>
              <a:rPr lang="fr-FR" sz="1400" i="1" kern="0" dirty="0">
                <a:solidFill>
                  <a:schemeClr val="bg1"/>
                </a:solidFill>
              </a:rPr>
              <a:t>Il n’est possible de sélectionner que </a:t>
            </a: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5 </a:t>
            </a:r>
            <a:r>
              <a:rPr lang="fr-FR" sz="1400" i="1" kern="0" noProof="0" dirty="0">
                <a:solidFill>
                  <a:schemeClr val="bg1"/>
                </a:solidFill>
              </a:rPr>
              <a:t>vœux multiples maximum pour les filières IFSI, orthoptie, audioprothèse et orthophonie qui sont regroupées au niveau territorial</a:t>
            </a:r>
            <a:r>
              <a:rPr lang="fr-FR" sz="1400" i="1" kern="0" noProof="0" dirty="0" smtClean="0">
                <a:solidFill>
                  <a:schemeClr val="bg1"/>
                </a:solidFill>
              </a:rPr>
              <a:t>.</a:t>
            </a:r>
          </a:p>
          <a:p>
            <a:pPr marL="0" lvl="1" defTabSz="457200">
              <a:lnSpc>
                <a:spcPct val="90000"/>
              </a:lnSpc>
              <a:buSzPct val="100000"/>
              <a:defRPr/>
            </a:pPr>
            <a:r>
              <a:rPr lang="fr-FR" sz="1400" i="1" kern="0" dirty="0">
                <a:solidFill>
                  <a:schemeClr val="bg1"/>
                </a:solidFill>
              </a:rPr>
              <a:t>La demande d’une CPGE d’un même établissement avec ET sans internat compte pour un seul sous-vœu.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886325" y="86105"/>
            <a:ext cx="3878731" cy="54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Les vœux multiples, pour vous donner plus d’opportunités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1"/>
            <a:ext cx="8424000" cy="447614"/>
          </a:xfrm>
        </p:spPr>
        <p:txBody>
          <a:bodyPr/>
          <a:lstStyle/>
          <a:p>
            <a:r>
              <a:rPr lang="fr-FR" sz="2200" dirty="0">
                <a:solidFill>
                  <a:srgbClr val="ED7454"/>
                </a:solidFill>
              </a:rPr>
              <a:t>Focus</a:t>
            </a:r>
            <a:r>
              <a:rPr lang="fr-FR" sz="2200" dirty="0"/>
              <a:t> sur les vœux multiples (2/4)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51520" y="1275606"/>
            <a:ext cx="8424000" cy="3507894"/>
          </a:xfrm>
        </p:spPr>
        <p:txBody>
          <a:bodyPr/>
          <a:lstStyle/>
          <a:p>
            <a:r>
              <a:rPr lang="fr-FR" sz="1600" b="1" dirty="0" smtClean="0"/>
              <a:t>Les </a:t>
            </a:r>
            <a:r>
              <a:rPr lang="fr-FR" sz="1600" b="1" dirty="0"/>
              <a:t>formations dont </a:t>
            </a:r>
            <a:r>
              <a:rPr lang="fr-FR" sz="1600" b="1" u="sng" dirty="0"/>
              <a:t>le nombre de sous-vœux </a:t>
            </a:r>
            <a:r>
              <a:rPr lang="fr-FR" sz="1600" b="1" u="sng" dirty="0">
                <a:solidFill>
                  <a:srgbClr val="F28E65"/>
                </a:solidFill>
              </a:rPr>
              <a:t>est limité à 10 par vœu multiple dans la limite de 20 sous-vœux au total</a:t>
            </a:r>
            <a:r>
              <a:rPr lang="fr-FR" sz="1600" b="1" dirty="0"/>
              <a:t> : </a:t>
            </a:r>
            <a:endParaRPr lang="fr-FR" sz="1400" b="1" dirty="0">
              <a:solidFill>
                <a:srgbClr val="3D566E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</a:rPr>
              <a:t>Les </a:t>
            </a:r>
            <a:r>
              <a:rPr lang="fr-FR" sz="1600" b="1" dirty="0">
                <a:solidFill>
                  <a:srgbClr val="FF0000"/>
                </a:solidFill>
              </a:rPr>
              <a:t>BTS</a:t>
            </a:r>
            <a:r>
              <a:rPr lang="fr-FR" sz="1600" b="1" dirty="0">
                <a:solidFill>
                  <a:srgbClr val="F28E65"/>
                </a:solidFill>
              </a:rPr>
              <a:t> et les BUT </a:t>
            </a:r>
            <a:r>
              <a:rPr lang="fr-FR" sz="1600" dirty="0"/>
              <a:t>regroupés par </a:t>
            </a:r>
            <a:r>
              <a:rPr lang="fr-FR" sz="1600" b="1" dirty="0">
                <a:solidFill>
                  <a:srgbClr val="F28E65"/>
                </a:solidFill>
              </a:rPr>
              <a:t>spécialité à l’échelle nationale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</a:rPr>
              <a:t>Les DN MADE </a:t>
            </a:r>
            <a:r>
              <a:rPr lang="fr-FR" sz="1600" dirty="0"/>
              <a:t>regroupés par </a:t>
            </a:r>
            <a:r>
              <a:rPr lang="fr-FR" sz="1600" b="1" dirty="0">
                <a:solidFill>
                  <a:srgbClr val="F28E65"/>
                </a:solidFill>
              </a:rPr>
              <a:t>mention à l’échelle nationale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</a:rPr>
              <a:t>Les DCG</a:t>
            </a:r>
            <a:r>
              <a:rPr lang="fr-FR" sz="1600" dirty="0">
                <a:solidFill>
                  <a:srgbClr val="F28E65"/>
                </a:solidFill>
              </a:rPr>
              <a:t> </a:t>
            </a:r>
            <a:r>
              <a:rPr lang="fr-FR" sz="1600" dirty="0"/>
              <a:t>(diplôme de comptabilité et de gestion) regroupés à </a:t>
            </a:r>
            <a:r>
              <a:rPr lang="fr-FR" sz="1600" b="1" dirty="0">
                <a:solidFill>
                  <a:srgbClr val="F28E65"/>
                </a:solidFill>
              </a:rPr>
              <a:t>l’échelle nationale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</a:rPr>
              <a:t>Les classes prépas </a:t>
            </a:r>
            <a:r>
              <a:rPr lang="fr-FR" sz="1600" dirty="0"/>
              <a:t>regroupées</a:t>
            </a:r>
            <a:r>
              <a:rPr lang="fr-FR" sz="1600" dirty="0">
                <a:solidFill>
                  <a:srgbClr val="3D566E"/>
                </a:solidFill>
              </a:rPr>
              <a:t> </a:t>
            </a:r>
            <a:r>
              <a:rPr lang="fr-FR" sz="1600" b="1" dirty="0">
                <a:solidFill>
                  <a:srgbClr val="F28E65"/>
                </a:solidFill>
              </a:rPr>
              <a:t>par voie à l’échelle </a:t>
            </a:r>
            <a:r>
              <a:rPr lang="fr-FR" sz="1600" b="1" dirty="0" smtClean="0">
                <a:solidFill>
                  <a:srgbClr val="F28E65"/>
                </a:solidFill>
              </a:rPr>
              <a:t>nationale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</a:rPr>
              <a:t>Les </a:t>
            </a:r>
            <a:r>
              <a:rPr lang="fr-FR" sz="1600" b="1" dirty="0" smtClean="0">
                <a:solidFill>
                  <a:srgbClr val="F28E65"/>
                </a:solidFill>
              </a:rPr>
              <a:t>DNA (diplôme </a:t>
            </a:r>
            <a:r>
              <a:rPr lang="fr-FR" sz="1600" b="1" dirty="0">
                <a:solidFill>
                  <a:srgbClr val="F28E65"/>
                </a:solidFill>
              </a:rPr>
              <a:t>national </a:t>
            </a:r>
            <a:r>
              <a:rPr lang="fr-FR" sz="1600" b="1" dirty="0" smtClean="0">
                <a:solidFill>
                  <a:srgbClr val="F28E65"/>
                </a:solidFill>
              </a:rPr>
              <a:t>d’art) </a:t>
            </a:r>
            <a:r>
              <a:rPr lang="fr-FR" sz="1600" dirty="0"/>
              <a:t>des écoles supérieures d’art du ministère de la </a:t>
            </a:r>
            <a:r>
              <a:rPr lang="fr-FR" sz="1600" dirty="0" smtClean="0"/>
              <a:t>culture regroupés </a:t>
            </a:r>
            <a:r>
              <a:rPr lang="fr-FR" sz="1600" b="1" dirty="0">
                <a:solidFill>
                  <a:srgbClr val="F28E65"/>
                </a:solidFill>
              </a:rPr>
              <a:t>à l’échelle nationale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</a:rPr>
              <a:t>Les EFTS </a:t>
            </a:r>
            <a:r>
              <a:rPr lang="fr-FR" sz="1600" dirty="0"/>
              <a:t>(</a:t>
            </a:r>
            <a:r>
              <a:rPr lang="fr-FR" sz="1600" dirty="0" err="1" smtClean="0"/>
              <a:t>Etabl</a:t>
            </a:r>
            <a:r>
              <a:rPr lang="fr-FR" sz="1600" dirty="0" smtClean="0"/>
              <a:t>. de </a:t>
            </a:r>
            <a:r>
              <a:rPr lang="fr-FR" sz="1600" dirty="0"/>
              <a:t>Formation en Travail Social) </a:t>
            </a:r>
            <a:r>
              <a:rPr lang="fr-FR" sz="1600" dirty="0">
                <a:solidFill>
                  <a:srgbClr val="3D566E"/>
                </a:solidFill>
              </a:rPr>
              <a:t>regroupés par </a:t>
            </a:r>
            <a:r>
              <a:rPr lang="fr-FR" sz="1600" b="1" dirty="0">
                <a:solidFill>
                  <a:srgbClr val="F28E65"/>
                </a:solidFill>
              </a:rPr>
              <a:t>diplôme d’Etat à l’échelle nationale </a:t>
            </a:r>
            <a:endParaRPr lang="fr-FR" sz="1600" dirty="0">
              <a:solidFill>
                <a:srgbClr val="3D566E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700" b="1" dirty="0">
              <a:solidFill>
                <a:srgbClr val="F28E6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b="1" dirty="0">
              <a:solidFill>
                <a:srgbClr val="F28E65"/>
              </a:solidFill>
              <a:latin typeface="Calibri"/>
            </a:endParaRPr>
          </a:p>
          <a:p>
            <a:r>
              <a:rPr lang="fr-FR" sz="1400" b="1" dirty="0">
                <a:solidFill>
                  <a:srgbClr val="F28E65"/>
                </a:solidFill>
                <a:latin typeface="Calibri"/>
              </a:rPr>
              <a:t>                                 </a:t>
            </a:r>
          </a:p>
          <a:p>
            <a:endParaRPr lang="fr-FR" sz="1400" b="1" dirty="0">
              <a:solidFill>
                <a:srgbClr val="F28E65"/>
              </a:solidFill>
              <a:latin typeface="Calibri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A22F003-EED6-45F3-9684-AF4C688BFAA3}" type="datetime1">
              <a:rPr lang="fr-FR" cap="all" smtClean="0"/>
              <a:t>25/02/2022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7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771550"/>
            <a:ext cx="8424000" cy="720000"/>
          </a:xfrm>
        </p:spPr>
        <p:txBody>
          <a:bodyPr/>
          <a:lstStyle/>
          <a:p>
            <a:r>
              <a:rPr lang="fr-FR" sz="2200" dirty="0">
                <a:solidFill>
                  <a:srgbClr val="ED7454"/>
                </a:solidFill>
              </a:rPr>
              <a:t>Focus</a:t>
            </a:r>
            <a:r>
              <a:rPr lang="fr-FR" sz="2200" dirty="0"/>
              <a:t> sur les vœux multiples (3/4)</a:t>
            </a:r>
            <a:br>
              <a:rPr lang="fr-FR" sz="2200" dirty="0"/>
            </a:b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9999" y="1386466"/>
            <a:ext cx="8424000" cy="3249828"/>
          </a:xfrm>
        </p:spPr>
        <p:txBody>
          <a:bodyPr/>
          <a:lstStyle/>
          <a:p>
            <a:r>
              <a:rPr lang="fr-FR" sz="1800" b="1" dirty="0">
                <a:latin typeface="Arial"/>
                <a:cs typeface="Arial"/>
              </a:rPr>
              <a:t>Les formations dont </a:t>
            </a:r>
            <a:r>
              <a:rPr lang="fr-FR" sz="1800" b="1" u="sng" dirty="0">
                <a:latin typeface="Arial"/>
                <a:cs typeface="Arial"/>
              </a:rPr>
              <a:t>le nombre de sous-vœux n’est pas limité</a:t>
            </a:r>
            <a:r>
              <a:rPr lang="fr-FR" sz="1800" b="1" dirty="0">
                <a:latin typeface="Arial"/>
                <a:cs typeface="Arial"/>
              </a:rPr>
              <a:t> : </a:t>
            </a:r>
            <a:endParaRPr lang="fr-FR" sz="1800" b="1" dirty="0" smtClean="0">
              <a:latin typeface="Arial"/>
              <a:cs typeface="Arial"/>
            </a:endParaRPr>
          </a:p>
          <a:p>
            <a:endParaRPr lang="fr-FR" sz="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</a:rPr>
              <a:t>Les </a:t>
            </a:r>
            <a:r>
              <a:rPr lang="fr-FR" sz="1600" b="1" dirty="0">
                <a:solidFill>
                  <a:srgbClr val="00B050"/>
                </a:solidFill>
              </a:rPr>
              <a:t>IFSI</a:t>
            </a:r>
            <a:r>
              <a:rPr lang="fr-FR" sz="1600" b="1" dirty="0">
                <a:solidFill>
                  <a:srgbClr val="F28E65"/>
                </a:solidFill>
              </a:rPr>
              <a:t> </a:t>
            </a:r>
            <a:r>
              <a:rPr lang="fr-FR" sz="1600" dirty="0">
                <a:solidFill>
                  <a:srgbClr val="3D566E"/>
                </a:solidFill>
              </a:rPr>
              <a:t>(Instituts de Formation en Soins Infirmiers) et </a:t>
            </a:r>
            <a:r>
              <a:rPr lang="fr-FR" sz="1600" b="1" dirty="0">
                <a:solidFill>
                  <a:srgbClr val="F28E65"/>
                </a:solidFill>
              </a:rPr>
              <a:t>les instituts d'orthophonie, orthoptie et audioprothèse </a:t>
            </a:r>
            <a:r>
              <a:rPr lang="fr-FR" sz="1600" dirty="0">
                <a:solidFill>
                  <a:srgbClr val="3D566E"/>
                </a:solidFill>
              </a:rPr>
              <a:t>regroupés à </a:t>
            </a:r>
            <a:r>
              <a:rPr lang="fr-FR" sz="1600" b="1" dirty="0">
                <a:solidFill>
                  <a:srgbClr val="F28E65"/>
                </a:solidFill>
              </a:rPr>
              <a:t>l’échelle territoriale</a:t>
            </a:r>
            <a:r>
              <a:rPr lang="fr-FR" sz="1600" dirty="0">
                <a:solidFill>
                  <a:srgbClr val="3D566E"/>
                </a:solidFill>
              </a:rPr>
              <a:t>. </a:t>
            </a:r>
            <a:endParaRPr lang="fr-FR" sz="1600" dirty="0" smtClean="0">
              <a:solidFill>
                <a:srgbClr val="3D566E"/>
              </a:solidFill>
            </a:endParaRPr>
          </a:p>
          <a:p>
            <a:pPr marL="179388" lvl="0"/>
            <a:r>
              <a:rPr lang="fr-FR" sz="1600" b="1" i="1" dirty="0" smtClean="0">
                <a:solidFill>
                  <a:srgbClr val="3D566E"/>
                </a:solidFill>
              </a:rPr>
              <a:t>Rappel</a:t>
            </a:r>
            <a:r>
              <a:rPr lang="fr-FR" sz="1600" i="1" dirty="0" smtClean="0">
                <a:solidFill>
                  <a:srgbClr val="3D566E"/>
                </a:solidFill>
              </a:rPr>
              <a:t> </a:t>
            </a:r>
            <a:r>
              <a:rPr lang="fr-FR" sz="1600" b="1" i="1" dirty="0">
                <a:solidFill>
                  <a:srgbClr val="3D566E"/>
                </a:solidFill>
              </a:rPr>
              <a:t>: limitation de 5 vœux multiples maximum par filière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F28E65"/>
                </a:solidFill>
              </a:rPr>
              <a:t>Les </a:t>
            </a:r>
            <a:r>
              <a:rPr lang="fr-FR" sz="1600" b="1" dirty="0">
                <a:solidFill>
                  <a:srgbClr val="F28E65"/>
                </a:solidFill>
              </a:rPr>
              <a:t>écoles d'ingénieurs et de commerce/management </a:t>
            </a:r>
            <a:r>
              <a:rPr lang="fr-FR" sz="1600" dirty="0">
                <a:solidFill>
                  <a:srgbClr val="3D566E"/>
                </a:solidFill>
              </a:rPr>
              <a:t>regroupées </a:t>
            </a:r>
            <a:r>
              <a:rPr lang="fr-FR" sz="1600" b="1" dirty="0">
                <a:solidFill>
                  <a:srgbClr val="F28E65"/>
                </a:solidFill>
              </a:rPr>
              <a:t>en réseau </a:t>
            </a:r>
            <a:r>
              <a:rPr lang="fr-FR" sz="1600" dirty="0">
                <a:solidFill>
                  <a:srgbClr val="3D566E"/>
                </a:solidFill>
              </a:rPr>
              <a:t>et qui </a:t>
            </a:r>
            <a:r>
              <a:rPr lang="fr-FR" sz="1600" b="1" dirty="0">
                <a:solidFill>
                  <a:srgbClr val="F28E65"/>
                </a:solidFill>
              </a:rPr>
              <a:t>recrutent sur concours commun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</a:rPr>
              <a:t>Le réseau des Sciences Po / IEP </a:t>
            </a:r>
            <a:r>
              <a:rPr lang="fr-FR" sz="1600" dirty="0">
                <a:solidFill>
                  <a:srgbClr val="3D566E"/>
                </a:solidFill>
              </a:rPr>
              <a:t>(Aix, Lille, Lyon, Rennes, Saint-Germain-en-Laye, Strasbourg et Toulouse) et </a:t>
            </a:r>
            <a:r>
              <a:rPr lang="fr-FR" sz="1600" b="1" dirty="0">
                <a:solidFill>
                  <a:srgbClr val="F28E65"/>
                </a:solidFill>
              </a:rPr>
              <a:t>Sciences Po / IEP Paris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</a:rPr>
              <a:t> Les parcours spécifiques "accès santé" (PASS) en Ile-de-France </a:t>
            </a:r>
            <a:r>
              <a:rPr lang="fr-FR" sz="1600" dirty="0">
                <a:solidFill>
                  <a:srgbClr val="3D566E"/>
                </a:solidFill>
              </a:rPr>
              <a:t>regroupés à l’échelle régionale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</a:rPr>
              <a:t>Le concours commun des écoles nationales vétérinaires </a:t>
            </a:r>
            <a:r>
              <a:rPr lang="fr-FR" sz="1400" b="1" dirty="0">
                <a:solidFill>
                  <a:srgbClr val="F28E65"/>
                </a:solidFill>
              </a:rPr>
              <a:t>   </a:t>
            </a:r>
            <a:endParaRPr lang="fr-FR" sz="1400" b="1" dirty="0">
              <a:solidFill>
                <a:srgbClr val="F28E65"/>
              </a:solidFill>
              <a:cs typeface="Arial"/>
            </a:endParaRP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521A3BE-C548-465D-8389-3DBCA6A75667}" type="datetime1">
              <a:rPr lang="fr-FR" cap="all" smtClean="0"/>
              <a:t>25/02/2022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dirty="0">
                <a:solidFill>
                  <a:srgbClr val="ED7454"/>
                </a:solidFill>
              </a:rPr>
              <a:t>Focus</a:t>
            </a:r>
            <a:r>
              <a:rPr lang="fr-FR" sz="2200" dirty="0"/>
              <a:t> sur les vœux multiples : exemples (4/4)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t>25/02/2022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251520" y="1275606"/>
            <a:ext cx="8514816" cy="2646313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endParaRPr lang="fr-FR" sz="1600" b="1" dirty="0">
              <a:solidFill>
                <a:srgbClr val="F28E65"/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28E65"/>
                </a:solidFill>
              </a:rPr>
              <a:t>Vous demandez un BTS « Métiers de la chimie » dans 7 établissements différents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fr-FR" sz="1600" dirty="0">
                <a:sym typeface="Wingdings" panose="05000000000000000000" pitchFamily="2" charset="2"/>
              </a:rPr>
              <a:t>Dans votre dossier, ces demandes comptent pour 1 vœu multiple (le BTS) et 7 sous-vœux (les établissements) qui </a:t>
            </a:r>
            <a:r>
              <a:rPr lang="fr-FR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sont décomptés dans la limite des 20 sous-vœux autorisés</a:t>
            </a:r>
            <a:r>
              <a:rPr lang="fr-FR" sz="1600" dirty="0">
                <a:sym typeface="Wingdings" panose="05000000000000000000" pitchFamily="2" charset="2"/>
              </a:rPr>
              <a:t>. </a:t>
            </a:r>
          </a:p>
          <a:p>
            <a:pPr>
              <a:spcAft>
                <a:spcPts val="0"/>
              </a:spcAft>
              <a:defRPr/>
            </a:pPr>
            <a:endParaRPr lang="fr-FR" sz="1600" dirty="0">
              <a:sym typeface="Wingdings" panose="05000000000000000000" pitchFamily="2" charset="2"/>
            </a:endParaRPr>
          </a:p>
          <a:p>
            <a:pPr defTabSz="457200"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28E65"/>
                </a:solidFill>
              </a:rPr>
              <a:t>Le regroupement d’instituts de formation en soins infirmiers (IFSI) de l’Université Bretagne Sud propose 3 instituts. Vous demandez deux instituts au sein de ce regroupement : </a:t>
            </a:r>
            <a:endParaRPr lang="fr-FR" sz="1600" dirty="0">
              <a:sym typeface="Wingdings" panose="05000000000000000000" pitchFamily="2" charset="2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fr-FR" sz="1600" dirty="0">
                <a:sym typeface="Wingdings" panose="05000000000000000000" pitchFamily="2" charset="2"/>
              </a:rPr>
              <a:t>Dans votre dossier, ces demandes comptent pour 1 vœu multiple (le regroupement d’IFSI) et 2 sous-vœux (les instituts), qui ne sont pas décomptés. </a:t>
            </a:r>
          </a:p>
          <a:p>
            <a:pPr defTabSz="457200">
              <a:spcAft>
                <a:spcPts val="0"/>
              </a:spcAft>
              <a:defRPr/>
            </a:pPr>
            <a:endParaRPr lang="fr-FR" sz="1600" b="1" dirty="0"/>
          </a:p>
          <a:p>
            <a:pPr marL="742950" lvl="1" indent="-285750" defTabSz="457200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solidFill>
                <a:srgbClr val="0C5076"/>
              </a:solidFill>
            </a:endParaRPr>
          </a:p>
          <a:p>
            <a:pPr marL="742950" lvl="1" indent="-285750" defTabSz="457200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solidFill>
                <a:srgbClr val="0C507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438" y="4046963"/>
            <a:ext cx="8455898" cy="501124"/>
          </a:xfrm>
          <a:prstGeom prst="rect">
            <a:avLst/>
          </a:prstGeom>
          <a:solidFill>
            <a:srgbClr val="0C5076"/>
          </a:solidFill>
          <a:ln w="12700" cap="flat" cmpd="sng" algn="ctr">
            <a:solidFill>
              <a:srgbClr val="3D566E"/>
            </a:solidFill>
            <a:prstDash val="solid"/>
          </a:ln>
          <a:effectLst/>
        </p:spPr>
        <p:txBody>
          <a:bodyPr rtlCol="0" anchor="ctr"/>
          <a:lstStyle/>
          <a:p>
            <a:pPr marL="0" marR="0" lvl="1" indent="0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fr-FR" sz="1600" b="1" i="1" u="sng" dirty="0">
                <a:solidFill>
                  <a:srgbClr val="F28E65"/>
                </a:solidFill>
              </a:rPr>
              <a:t>A noter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 rassurez-vous, dans</a:t>
            </a:r>
            <a:r>
              <a:rPr kumimoji="0" lang="fr-FR" sz="1600" b="0" i="1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votre dossier Parcoursup, </a:t>
            </a:r>
            <a:r>
              <a:rPr kumimoji="0" lang="fr-FR" sz="1600" b="0" i="1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un compteur de vœux permet de suivre les vœux multiples et sous-vœux formulés</a:t>
            </a:r>
            <a:r>
              <a:rPr kumimoji="0" lang="fr-FR" sz="1600" b="0" i="1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.</a:t>
            </a:r>
            <a:endParaRPr kumimoji="0" lang="fr-FR" sz="16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119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dirty="0">
                <a:solidFill>
                  <a:srgbClr val="ED7454"/>
                </a:solidFill>
              </a:rPr>
              <a:t>Focus</a:t>
            </a:r>
            <a:r>
              <a:rPr lang="fr-FR" sz="2200" dirty="0"/>
              <a:t> sur les vœux en apprentissage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94694" y="1303836"/>
            <a:ext cx="8424936" cy="3513319"/>
          </a:xfrm>
        </p:spPr>
        <p:txBody>
          <a:bodyPr/>
          <a:lstStyle/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600" dirty="0">
              <a:solidFill>
                <a:srgbClr val="0C5076"/>
              </a:solidFill>
            </a:endParaRPr>
          </a:p>
          <a:p>
            <a:r>
              <a:rPr lang="fr-FR" sz="1600" b="1" dirty="0">
                <a:solidFill>
                  <a:srgbClr val="EC130E"/>
                </a:solidFill>
              </a:rPr>
              <a:t>&gt;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>
                <a:solidFill>
                  <a:srgbClr val="ED7454"/>
                </a:solidFill>
              </a:rPr>
              <a:t>Jusqu’à 10 vœux en apprentissage</a:t>
            </a:r>
            <a:r>
              <a:rPr lang="fr-FR" sz="1600" dirty="0"/>
              <a:t>, en plus des 10 autres vœux autorisés</a:t>
            </a:r>
          </a:p>
          <a:p>
            <a:pPr>
              <a:spcAft>
                <a:spcPts val="0"/>
              </a:spcAft>
            </a:pPr>
            <a:endParaRPr lang="fr-FR" sz="1600" dirty="0"/>
          </a:p>
          <a:p>
            <a:r>
              <a:rPr lang="fr-FR" sz="1600" b="1" dirty="0">
                <a:solidFill>
                  <a:srgbClr val="EC130E"/>
                </a:solidFill>
              </a:rPr>
              <a:t>&gt;</a:t>
            </a:r>
            <a:r>
              <a:rPr lang="fr-FR" sz="1600" b="1" dirty="0">
                <a:solidFill>
                  <a:srgbClr val="F28E65"/>
                </a:solidFill>
              </a:rPr>
              <a:t> </a:t>
            </a:r>
            <a:r>
              <a:rPr lang="fr-FR" sz="1600" b="1" u="sng" dirty="0">
                <a:solidFill>
                  <a:srgbClr val="00B050"/>
                </a:solidFill>
              </a:rPr>
              <a:t>Pas de date limite pour formuler des vœux en apprentissage </a:t>
            </a:r>
            <a:r>
              <a:rPr lang="fr-FR" sz="1600" dirty="0"/>
              <a:t>(pour la majorité des formations en apprentissage)</a:t>
            </a:r>
          </a:p>
          <a:p>
            <a:endParaRPr lang="fr-FR" sz="1600" b="1" dirty="0">
              <a:solidFill>
                <a:srgbClr val="FF0000"/>
              </a:solidFill>
            </a:endParaRPr>
          </a:p>
          <a:p>
            <a:r>
              <a:rPr lang="fr-FR" sz="1600" b="1" dirty="0">
                <a:solidFill>
                  <a:srgbClr val="FF0000"/>
                </a:solidFill>
              </a:rPr>
              <a:t>&gt;</a:t>
            </a:r>
            <a:r>
              <a:rPr lang="fr-FR" sz="1600" dirty="0"/>
              <a:t> </a:t>
            </a:r>
            <a:r>
              <a:rPr lang="fr-FR" sz="1600" b="1" dirty="0">
                <a:solidFill>
                  <a:srgbClr val="ED7454"/>
                </a:solidFill>
              </a:rPr>
              <a:t>Une rubrique spécifique dans votre dossier pour vos vœux en apprentissage</a:t>
            </a:r>
          </a:p>
          <a:p>
            <a:endParaRPr lang="fr-FR" sz="800" dirty="0"/>
          </a:p>
          <a:p>
            <a:endParaRPr lang="fr-FR" sz="5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t>25/02/2022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8101" y="3628175"/>
            <a:ext cx="8455898" cy="828980"/>
          </a:xfrm>
          <a:prstGeom prst="rect">
            <a:avLst/>
          </a:prstGeom>
          <a:solidFill>
            <a:srgbClr val="0C5076"/>
          </a:solidFill>
          <a:ln w="12700" cap="flat" cmpd="sng" algn="ctr">
            <a:solidFill>
              <a:srgbClr val="3D566E"/>
            </a:solidFill>
            <a:prstDash val="solid"/>
          </a:ln>
          <a:effectLst/>
        </p:spPr>
        <p:txBody>
          <a:bodyPr rtlCol="0" anchor="ctr"/>
          <a:lstStyle/>
          <a:p>
            <a:pPr marL="0" lvl="1" defTabSz="457200">
              <a:lnSpc>
                <a:spcPct val="90000"/>
              </a:lnSpc>
              <a:buSzPct val="100000"/>
              <a:defRPr/>
            </a:pPr>
            <a:r>
              <a:rPr lang="fr-FR" sz="1600" b="1" i="1" u="sng" dirty="0">
                <a:solidFill>
                  <a:srgbClr val="ED7454"/>
                </a:solidFill>
              </a:rPr>
              <a:t>Rappel</a:t>
            </a:r>
            <a:r>
              <a:rPr lang="fr-FR" sz="1600" b="1" i="1" kern="0" dirty="0">
                <a:solidFill>
                  <a:schemeClr val="bg1"/>
                </a:solidFill>
              </a:rPr>
              <a:t> </a:t>
            </a:r>
            <a:r>
              <a:rPr lang="fr-FR" sz="1600" i="1" kern="0" dirty="0">
                <a:solidFill>
                  <a:schemeClr val="bg1"/>
                </a:solidFill>
              </a:rPr>
              <a:t>: les centres de formation en apprentissage ont pour mission d’accompagner les candidats en apprentissage pour trouver un employeur et signer un contrat d’apprentissage</a:t>
            </a:r>
            <a:r>
              <a:rPr lang="fr-FR" sz="1600" i="1" kern="0" dirty="0" smtClean="0">
                <a:solidFill>
                  <a:schemeClr val="bg1"/>
                </a:solidFill>
              </a:rPr>
              <a:t>.</a:t>
            </a:r>
          </a:p>
          <a:p>
            <a:pPr marL="0" lvl="1" defTabSz="457200">
              <a:lnSpc>
                <a:spcPct val="90000"/>
              </a:lnSpc>
              <a:buSzPct val="100000"/>
              <a:defRPr/>
            </a:pPr>
            <a:r>
              <a:rPr lang="fr-FR" sz="1600" i="1" kern="0" dirty="0" smtClean="0">
                <a:solidFill>
                  <a:schemeClr val="bg1"/>
                </a:solidFill>
              </a:rPr>
              <a:t>Retrouvez des conseils pour trouver un employeur sur Parcoursup.fr  </a:t>
            </a:r>
            <a:endParaRPr kumimoji="0" lang="fr-FR" sz="16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073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dirty="0">
                <a:solidFill>
                  <a:srgbClr val="ED7454"/>
                </a:solidFill>
              </a:rPr>
              <a:t>Focus</a:t>
            </a:r>
            <a:r>
              <a:rPr lang="fr-FR" sz="2200" dirty="0"/>
              <a:t> sur le secteur géographique (1/2)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9999" y="1419622"/>
            <a:ext cx="8523604" cy="3280966"/>
          </a:xfrm>
        </p:spPr>
        <p:txBody>
          <a:bodyPr/>
          <a:lstStyle/>
          <a:p>
            <a:pPr marL="0" lvl="1" indent="0">
              <a:buSzPct val="100000"/>
              <a:buNone/>
            </a:pPr>
            <a:r>
              <a:rPr lang="fr-FR" sz="1700" b="1" dirty="0">
                <a:solidFill>
                  <a:srgbClr val="F28E65"/>
                </a:solidFill>
              </a:rPr>
              <a:t>Pour les formations sélectives (</a:t>
            </a:r>
            <a:r>
              <a:rPr lang="fr-FR" sz="1700" b="1" dirty="0">
                <a:solidFill>
                  <a:srgbClr val="FF0000"/>
                </a:solidFill>
              </a:rPr>
              <a:t>BTS</a:t>
            </a:r>
            <a:r>
              <a:rPr lang="fr-FR" sz="1700" b="1" dirty="0">
                <a:solidFill>
                  <a:srgbClr val="F28E65"/>
                </a:solidFill>
              </a:rPr>
              <a:t>, BUT, </a:t>
            </a:r>
            <a:r>
              <a:rPr lang="fr-FR" sz="1700" b="1" dirty="0">
                <a:solidFill>
                  <a:srgbClr val="FF0000"/>
                </a:solidFill>
              </a:rPr>
              <a:t>IFSI</a:t>
            </a:r>
            <a:r>
              <a:rPr lang="fr-FR" sz="1700" b="1" dirty="0">
                <a:solidFill>
                  <a:srgbClr val="F28E65"/>
                </a:solidFill>
              </a:rPr>
              <a:t>, écoles…)  </a:t>
            </a:r>
            <a:r>
              <a:rPr lang="fr-FR" sz="1700" dirty="0"/>
              <a:t> </a:t>
            </a:r>
            <a:endParaRPr lang="fr-FR" dirty="0"/>
          </a:p>
          <a:p>
            <a:pPr marL="177800" lvl="1" indent="-177800">
              <a:lnSpc>
                <a:spcPct val="80000"/>
              </a:lnSpc>
              <a:buClr>
                <a:srgbClr val="EC130E"/>
              </a:buClr>
              <a:buSzPct val="100000"/>
              <a:buFont typeface="Lucida Grande"/>
              <a:buChar char="&gt;"/>
              <a:defRPr/>
            </a:pPr>
            <a:r>
              <a:rPr lang="fr-FR" sz="1600" b="1" u="sng" dirty="0">
                <a:solidFill>
                  <a:srgbClr val="0C5076"/>
                </a:solidFill>
              </a:rPr>
              <a:t>Il n’y a pas de secteur </a:t>
            </a:r>
            <a:r>
              <a:rPr lang="fr-FR" sz="1600" b="1" u="sng" dirty="0" smtClean="0">
                <a:solidFill>
                  <a:srgbClr val="0C5076"/>
                </a:solidFill>
              </a:rPr>
              <a:t>géographique.</a:t>
            </a:r>
            <a:r>
              <a:rPr lang="fr-FR" sz="1600" b="1" dirty="0" smtClean="0">
                <a:solidFill>
                  <a:srgbClr val="0C5076"/>
                </a:solidFill>
              </a:rPr>
              <a:t>  </a:t>
            </a:r>
            <a:r>
              <a:rPr lang="fr-FR" sz="1600" dirty="0" smtClean="0">
                <a:solidFill>
                  <a:srgbClr val="0C5076"/>
                </a:solidFill>
              </a:rPr>
              <a:t>Les </a:t>
            </a:r>
            <a:r>
              <a:rPr lang="fr-FR" sz="1600" dirty="0">
                <a:solidFill>
                  <a:srgbClr val="0C5076"/>
                </a:solidFill>
              </a:rPr>
              <a:t>lycéens peuvent faire des vœux pour les formations qui les intéressent où qu’elles soient, dans leur académie ou en dehors</a:t>
            </a:r>
            <a:r>
              <a:rPr lang="fr-FR" sz="1600" dirty="0" smtClean="0">
                <a:solidFill>
                  <a:srgbClr val="0C5076"/>
                </a:solidFill>
              </a:rPr>
              <a:t>.</a:t>
            </a:r>
            <a:r>
              <a:rPr lang="fr-FR" sz="1600" b="1" u="sng" dirty="0" smtClean="0">
                <a:solidFill>
                  <a:srgbClr val="0C5076"/>
                </a:solidFill>
              </a:rPr>
              <a:t> </a:t>
            </a:r>
            <a:endParaRPr lang="fr-FR" sz="1700" dirty="0">
              <a:solidFill>
                <a:srgbClr val="F28E65"/>
              </a:solidFill>
            </a:endParaRPr>
          </a:p>
          <a:p>
            <a:pPr marL="177800" lvl="1" indent="-177800">
              <a:lnSpc>
                <a:spcPct val="80000"/>
              </a:lnSpc>
              <a:buClr>
                <a:srgbClr val="EC130E"/>
              </a:buClr>
              <a:buSzPct val="100000"/>
              <a:buFont typeface="Lucida Grande"/>
              <a:buChar char="&gt;"/>
              <a:defRPr/>
            </a:pPr>
            <a:endParaRPr lang="fr-FR" sz="1700" b="1" dirty="0" smtClean="0">
              <a:solidFill>
                <a:srgbClr val="F28E65"/>
              </a:solidFill>
            </a:endParaRPr>
          </a:p>
          <a:p>
            <a:pPr marL="0" lvl="1" indent="0">
              <a:lnSpc>
                <a:spcPct val="80000"/>
              </a:lnSpc>
              <a:buClr>
                <a:srgbClr val="EC130E"/>
              </a:buClr>
              <a:buSzPct val="100000"/>
              <a:buNone/>
              <a:defRPr/>
            </a:pPr>
            <a:r>
              <a:rPr lang="fr-FR" sz="1700" b="1" dirty="0" smtClean="0">
                <a:solidFill>
                  <a:srgbClr val="F28E65"/>
                </a:solidFill>
              </a:rPr>
              <a:t>Pour </a:t>
            </a:r>
            <a:r>
              <a:rPr lang="fr-FR" sz="1700" b="1" dirty="0">
                <a:solidFill>
                  <a:srgbClr val="F28E65"/>
                </a:solidFill>
              </a:rPr>
              <a:t>les formations non-sélectives (</a:t>
            </a:r>
            <a:r>
              <a:rPr lang="fr-FR" sz="1700" b="1" dirty="0">
                <a:solidFill>
                  <a:srgbClr val="00B050"/>
                </a:solidFill>
              </a:rPr>
              <a:t>licences</a:t>
            </a:r>
            <a:r>
              <a:rPr lang="fr-FR" sz="1700" b="1" dirty="0">
                <a:solidFill>
                  <a:srgbClr val="F28E65"/>
                </a:solidFill>
              </a:rPr>
              <a:t>, </a:t>
            </a:r>
            <a:r>
              <a:rPr lang="fr-FR" sz="1700" b="1" dirty="0" smtClean="0">
                <a:solidFill>
                  <a:srgbClr val="F28E65"/>
                </a:solidFill>
              </a:rPr>
              <a:t>PPPE, PASS</a:t>
            </a:r>
            <a:r>
              <a:rPr lang="fr-FR" sz="1700" b="1" dirty="0">
                <a:solidFill>
                  <a:srgbClr val="F28E65"/>
                </a:solidFill>
              </a:rPr>
              <a:t>)</a:t>
            </a:r>
            <a:r>
              <a:rPr lang="fr-FR" sz="1700" dirty="0">
                <a:solidFill>
                  <a:srgbClr val="F28E65"/>
                </a:solidFill>
              </a:rPr>
              <a:t> </a:t>
            </a:r>
            <a:endParaRPr lang="fr-FR" sz="1700" dirty="0">
              <a:solidFill>
                <a:srgbClr val="F28E65"/>
              </a:solidFill>
              <a:cs typeface="Arial"/>
            </a:endParaRPr>
          </a:p>
          <a:p>
            <a:pPr marL="177800" lvl="1" indent="-177800">
              <a:lnSpc>
                <a:spcPct val="90000"/>
              </a:lnSpc>
              <a:buClr>
                <a:srgbClr val="EC130E"/>
              </a:buClr>
              <a:buSzPct val="100000"/>
              <a:buFont typeface="Lucida Grande"/>
              <a:buChar char="&gt;"/>
              <a:defRPr/>
            </a:pPr>
            <a:r>
              <a:rPr lang="fr-FR" sz="1600" dirty="0">
                <a:solidFill>
                  <a:srgbClr val="0C5076"/>
                </a:solidFill>
              </a:rPr>
              <a:t>Les lycéens peuvent faire des vœux pour les formations qui les intéressent dans leur académie ou en dehors. Lorsque la </a:t>
            </a:r>
            <a:r>
              <a:rPr lang="fr-FR" sz="1600" dirty="0" smtClean="0">
                <a:solidFill>
                  <a:srgbClr val="0C5076"/>
                </a:solidFill>
              </a:rPr>
              <a:t>licence, le PPPE </a:t>
            </a:r>
            <a:r>
              <a:rPr lang="fr-FR" sz="1600" dirty="0">
                <a:solidFill>
                  <a:srgbClr val="0C5076"/>
                </a:solidFill>
              </a:rPr>
              <a:t>ou le PASS est très demandé, </a:t>
            </a:r>
            <a:r>
              <a:rPr lang="fr-FR" sz="1600" b="1" dirty="0">
                <a:solidFill>
                  <a:srgbClr val="0C5076"/>
                </a:solidFill>
              </a:rPr>
              <a:t>une priorité au secteur géographique (généralement l’académie) s’applique : </a:t>
            </a:r>
            <a:r>
              <a:rPr lang="fr-FR" sz="1500" dirty="0">
                <a:solidFill>
                  <a:srgbClr val="0C5076"/>
                </a:solidFill>
              </a:rPr>
              <a:t>un pourcentage maximum de candidats résidant en dehors du secteur géographique est alors fixé par le recteur. </a:t>
            </a:r>
          </a:p>
          <a:p>
            <a:pPr marL="177800" lvl="1" indent="-177800">
              <a:lnSpc>
                <a:spcPct val="90000"/>
              </a:lnSpc>
              <a:buClr>
                <a:srgbClr val="EC130E"/>
              </a:buClr>
              <a:buSzPct val="100000"/>
              <a:buFont typeface="Lucida Grande"/>
              <a:buChar char="&gt;"/>
              <a:defRPr/>
            </a:pPr>
            <a:r>
              <a:rPr lang="fr-FR" sz="1500" dirty="0" smtClean="0">
                <a:solidFill>
                  <a:srgbClr val="0C5076"/>
                </a:solidFill>
              </a:rPr>
              <a:t>L’appartenance ou non au </a:t>
            </a:r>
            <a:r>
              <a:rPr lang="fr-FR" sz="1500" dirty="0">
                <a:solidFill>
                  <a:srgbClr val="0C5076"/>
                </a:solidFill>
              </a:rPr>
              <a:t>secteur est affichée aux candidats. Les pourcentages fixés par les recteurs seront affichés sur Parcoursup avant le début de la phase d’admission. </a:t>
            </a:r>
          </a:p>
          <a:p>
            <a:pPr marL="0" lvl="1" indent="0">
              <a:buSzPct val="100000"/>
              <a:buNone/>
              <a:defRPr/>
            </a:pPr>
            <a:r>
              <a:rPr lang="fr-FR" sz="900" dirty="0"/>
              <a:t>          </a:t>
            </a:r>
            <a:endParaRPr lang="fr-FR" sz="900" b="1" dirty="0">
              <a:solidFill>
                <a:srgbClr val="F28E65"/>
              </a:solidFill>
            </a:endParaRP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t>25/02/2022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886325" y="86105"/>
            <a:ext cx="3878731" cy="54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Des formations sur l’ensemble du territoire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447654"/>
          </a:xfrm>
        </p:spPr>
        <p:txBody>
          <a:bodyPr/>
          <a:lstStyle/>
          <a:p>
            <a:r>
              <a:rPr lang="fr-FR" sz="2200" dirty="0">
                <a:solidFill>
                  <a:srgbClr val="ED7454"/>
                </a:solidFill>
              </a:rPr>
              <a:t>Focus</a:t>
            </a:r>
            <a:r>
              <a:rPr lang="fr-FR" sz="2200" dirty="0"/>
              <a:t> sur le secteur géographique (2/2)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60001" y="1512128"/>
            <a:ext cx="8392391" cy="3075846"/>
          </a:xfrm>
        </p:spPr>
        <p:txBody>
          <a:bodyPr/>
          <a:lstStyle/>
          <a:p>
            <a:r>
              <a:rPr lang="fr-FR" sz="1800" b="1" dirty="0">
                <a:solidFill>
                  <a:srgbClr val="F28E65"/>
                </a:solidFill>
              </a:rPr>
              <a:t>Secteur géographique Ile-de-France </a:t>
            </a:r>
            <a:r>
              <a:rPr lang="fr-FR" sz="1400" dirty="0">
                <a:solidFill>
                  <a:srgbClr val="3D566E"/>
                </a:solidFill>
              </a:rPr>
              <a:t>: </a:t>
            </a:r>
            <a:r>
              <a:rPr lang="fr-FR" sz="1800" dirty="0"/>
              <a:t>il n’est fait </a:t>
            </a:r>
            <a:r>
              <a:rPr lang="fr-FR" sz="1800" b="1" dirty="0">
                <a:solidFill>
                  <a:srgbClr val="F28E65"/>
                </a:solidFill>
              </a:rPr>
              <a:t>aucune distinction </a:t>
            </a:r>
            <a:r>
              <a:rPr lang="fr-FR" sz="1800" dirty="0"/>
              <a:t>entre les 3 académies de Créteil, Paris et Versailles. </a:t>
            </a:r>
            <a:endParaRPr lang="fr-FR" sz="1400" dirty="0"/>
          </a:p>
          <a:p>
            <a:endParaRPr lang="fr-FR" sz="1800" b="1" dirty="0">
              <a:solidFill>
                <a:srgbClr val="F28E65"/>
              </a:solidFill>
            </a:endParaRPr>
          </a:p>
          <a:p>
            <a:r>
              <a:rPr lang="fr-FR" sz="1800" b="1" dirty="0">
                <a:solidFill>
                  <a:srgbClr val="F28E65"/>
                </a:solidFill>
              </a:rPr>
              <a:t>Par exception, sont considérés comme « résidant dans l’académie » où se situe la licence demandée </a:t>
            </a:r>
            <a:r>
              <a:rPr lang="fr-FR" sz="1100" b="1" dirty="0">
                <a:solidFill>
                  <a:srgbClr val="3D566E"/>
                </a:solidFill>
              </a:rPr>
              <a:t>:</a:t>
            </a:r>
          </a:p>
          <a:p>
            <a:r>
              <a:rPr lang="fr-FR" sz="1400" dirty="0">
                <a:solidFill>
                  <a:srgbClr val="EC130E"/>
                </a:solidFill>
              </a:rPr>
              <a:t>&gt;</a:t>
            </a:r>
            <a:r>
              <a:rPr lang="fr-FR" sz="1400" dirty="0"/>
              <a:t> Les candidats qui souhaitent accéder à une mention de licence qui n’est pas dispensée dans leur académie de résidence </a:t>
            </a:r>
          </a:p>
          <a:p>
            <a:r>
              <a:rPr lang="fr-FR" sz="1400" dirty="0">
                <a:solidFill>
                  <a:srgbClr val="EC130E"/>
                </a:solidFill>
              </a:rPr>
              <a:t>&gt;</a:t>
            </a:r>
            <a:r>
              <a:rPr lang="fr-FR" sz="1400" dirty="0"/>
              <a:t> Les candidats ressortissants français ou ressortissants d’un État membre de l’Union européenne qui sont établis hors de France </a:t>
            </a:r>
          </a:p>
          <a:p>
            <a:r>
              <a:rPr lang="fr-FR" sz="1400" dirty="0">
                <a:solidFill>
                  <a:srgbClr val="EC130E"/>
                </a:solidFill>
              </a:rPr>
              <a:t>&gt;</a:t>
            </a:r>
            <a:r>
              <a:rPr lang="fr-FR" sz="1400" dirty="0"/>
              <a:t> Les candidats préparant ou ayant obtenu le baccalauréat français au cours de l’année scolaire dans un centre d’examen </a:t>
            </a:r>
            <a:r>
              <a:rPr lang="fr-FR" sz="1400" dirty="0" smtClean="0"/>
              <a:t>habilité à </a:t>
            </a:r>
            <a:r>
              <a:rPr lang="fr-FR" sz="1400" dirty="0"/>
              <a:t>l’étranger</a:t>
            </a:r>
          </a:p>
          <a:p>
            <a:endParaRPr lang="fr-FR" sz="1400" b="1" dirty="0">
              <a:solidFill>
                <a:srgbClr val="3D566E"/>
              </a:solidFill>
            </a:endParaRPr>
          </a:p>
          <a:p>
            <a:endParaRPr lang="fr-FR" sz="1400" b="1" dirty="0">
              <a:solidFill>
                <a:srgbClr val="3D566E"/>
              </a:solidFill>
            </a:endParaRP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t>25/02/2022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7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100" dirty="0" smtClean="0"/>
              <a:t>Les engagements de Parcoursup au service de votre projet </a:t>
            </a:r>
            <a:r>
              <a:rPr lang="fr-FR" sz="1800" dirty="0" smtClean="0"/>
              <a:t>(1)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23528" y="1440120"/>
            <a:ext cx="8784002" cy="3435886"/>
          </a:xfrm>
        </p:spPr>
        <p:txBody>
          <a:bodyPr/>
          <a:lstStyle/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300" b="1" dirty="0" smtClean="0">
                <a:solidFill>
                  <a:srgbClr val="ED7454"/>
                </a:solidFill>
              </a:rPr>
              <a:t>L’exhaustivité : Parcoursup vous permet de découvrir toutes </a:t>
            </a:r>
            <a:r>
              <a:rPr lang="fr-FR" sz="1300" b="1" dirty="0">
                <a:solidFill>
                  <a:srgbClr val="ED7454"/>
                </a:solidFill>
              </a:rPr>
              <a:t>les formations </a:t>
            </a:r>
            <a:r>
              <a:rPr lang="fr-FR" sz="1300" b="1" dirty="0" smtClean="0">
                <a:solidFill>
                  <a:srgbClr val="ED7454"/>
                </a:solidFill>
              </a:rPr>
              <a:t>supérieures, </a:t>
            </a:r>
            <a:r>
              <a:rPr lang="fr-FR" sz="1300" b="1" dirty="0">
                <a:solidFill>
                  <a:srgbClr val="ED7454"/>
                </a:solidFill>
              </a:rPr>
              <a:t>y compris en </a:t>
            </a:r>
            <a:r>
              <a:rPr lang="fr-FR" sz="1300" b="1" dirty="0" smtClean="0">
                <a:solidFill>
                  <a:srgbClr val="ED7454"/>
                </a:solidFill>
              </a:rPr>
              <a:t>apprentissage qui sont </a:t>
            </a:r>
            <a:r>
              <a:rPr lang="fr-FR" sz="1300" b="1" dirty="0">
                <a:solidFill>
                  <a:srgbClr val="ED7454"/>
                </a:solidFill>
              </a:rPr>
              <a:t>reconnues par </a:t>
            </a:r>
            <a:r>
              <a:rPr lang="fr-FR" sz="1300" b="1" dirty="0" smtClean="0">
                <a:solidFill>
                  <a:srgbClr val="ED7454"/>
                </a:solidFill>
              </a:rPr>
              <a:t>l’Etat, c’est-à-dire contrôlées. Plus de 19 500 formations référencées</a:t>
            </a:r>
          </a:p>
          <a:p>
            <a:pPr marL="179388" defTabSz="4572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300" b="1" dirty="0" smtClean="0"/>
              <a:t>Chaque formation est présentée sous la forme d’une fiche synthétique qui regroupe des informations claires et détaillées. </a:t>
            </a:r>
          </a:p>
          <a:p>
            <a:pPr marL="179388" defTabSz="4572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300" b="1" u="sng" dirty="0" smtClean="0"/>
              <a:t>Notre objectif</a:t>
            </a:r>
            <a:r>
              <a:rPr lang="fr-FR" sz="1300" b="1" dirty="0" smtClean="0"/>
              <a:t> : vous aider à découvrir des formations, à comparer, à vous repérer et à faire vos choix</a:t>
            </a: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000" b="1" dirty="0"/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300" b="1" dirty="0" smtClean="0">
                <a:solidFill>
                  <a:srgbClr val="ED7454"/>
                </a:solidFill>
              </a:rPr>
              <a:t>La simplicité : Parcoursup simplifie vos démarches pour vous permettre de vous concentrer sur votre projet </a:t>
            </a:r>
          </a:p>
          <a:p>
            <a:pPr marL="179388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300" b="1" dirty="0" smtClean="0"/>
              <a:t>Parcoursup</a:t>
            </a:r>
            <a:r>
              <a:rPr lang="fr-FR" sz="1300" b="1" dirty="0"/>
              <a:t>, </a:t>
            </a:r>
            <a:r>
              <a:rPr lang="fr-FR" sz="1300" b="1" dirty="0" smtClean="0"/>
              <a:t>c’est une procédure dématérialisée, </a:t>
            </a:r>
            <a:r>
              <a:rPr lang="fr-FR" sz="1300" b="1" dirty="0"/>
              <a:t>1 </a:t>
            </a:r>
            <a:r>
              <a:rPr lang="fr-FR" sz="1300" b="1" dirty="0" smtClean="0"/>
              <a:t>calendrier unique et lisible, </a:t>
            </a:r>
            <a:r>
              <a:rPr lang="fr-FR" sz="1300" b="1" dirty="0"/>
              <a:t>1 seul dossier </a:t>
            </a:r>
            <a:r>
              <a:rPr lang="fr-FR" sz="1300" b="1" dirty="0" smtClean="0"/>
              <a:t>à constituer</a:t>
            </a:r>
            <a:endParaRPr lang="fr-FR" sz="1300" b="1" dirty="0"/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000" b="1" dirty="0"/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300" b="1" dirty="0" smtClean="0">
                <a:solidFill>
                  <a:srgbClr val="ED7454"/>
                </a:solidFill>
              </a:rPr>
              <a:t>La liberté de choix : </a:t>
            </a:r>
            <a:r>
              <a:rPr lang="fr-FR" sz="1300" b="1" dirty="0">
                <a:solidFill>
                  <a:srgbClr val="ED7454"/>
                </a:solidFill>
              </a:rPr>
              <a:t>Parcoursup vous </a:t>
            </a:r>
            <a:r>
              <a:rPr lang="fr-FR" sz="1300" b="1" dirty="0" smtClean="0">
                <a:solidFill>
                  <a:srgbClr val="ED7454"/>
                </a:solidFill>
              </a:rPr>
              <a:t>permet de choisir les formations qui vous intéressent</a:t>
            </a:r>
            <a:endParaRPr lang="fr-FR" sz="1300" b="1" dirty="0" smtClean="0"/>
          </a:p>
          <a:p>
            <a:pPr marL="179388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300" b="1" dirty="0"/>
              <a:t>Vous formulez vos vœux sans </a:t>
            </a:r>
            <a:r>
              <a:rPr lang="fr-FR" sz="1300" b="1" dirty="0" smtClean="0"/>
              <a:t>avoir à les hiérarchiser</a:t>
            </a:r>
            <a:endParaRPr lang="fr-FR" sz="1300" b="1" dirty="0"/>
          </a:p>
          <a:p>
            <a:pPr marL="179388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300" b="1" dirty="0"/>
              <a:t>Vous choisissez en fonction des propositions </a:t>
            </a:r>
            <a:r>
              <a:rPr lang="fr-FR" sz="1300" b="1" dirty="0" smtClean="0"/>
              <a:t>d’admission que vous recevez, à partir du 2 juin 2022</a:t>
            </a:r>
            <a:endParaRPr lang="fr-FR" sz="1300" b="1" dirty="0"/>
          </a:p>
          <a:p>
            <a:pPr marL="179388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300" b="1" u="sng" dirty="0" smtClean="0"/>
              <a:t>Ce n’est pas Parcoursup qui choisit votre affectation : les responsables des formations examinent votre dossier, font des propositions auxquelles vous répondez.</a:t>
            </a:r>
            <a:r>
              <a:rPr lang="fr-FR" sz="1300" b="1" dirty="0" smtClean="0">
                <a:solidFill>
                  <a:srgbClr val="ED7454"/>
                </a:solidFill>
              </a:rPr>
              <a:t> Le </a:t>
            </a:r>
            <a:r>
              <a:rPr lang="fr-FR" sz="1300" b="1" dirty="0">
                <a:solidFill>
                  <a:srgbClr val="ED7454"/>
                </a:solidFill>
              </a:rPr>
              <a:t>dernier mot </a:t>
            </a:r>
            <a:r>
              <a:rPr lang="fr-FR" sz="1300" b="1" dirty="0" smtClean="0">
                <a:solidFill>
                  <a:srgbClr val="ED7454"/>
                </a:solidFill>
              </a:rPr>
              <a:t>appartient toujours au </a:t>
            </a:r>
            <a:r>
              <a:rPr lang="fr-FR" sz="1300" b="1" dirty="0">
                <a:solidFill>
                  <a:srgbClr val="ED7454"/>
                </a:solidFill>
              </a:rPr>
              <a:t>candidat</a:t>
            </a: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100" b="1" dirty="0">
              <a:solidFill>
                <a:srgbClr val="ED7454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600" dirty="0">
              <a:solidFill>
                <a:srgbClr val="3D566E"/>
              </a:solidFill>
              <a:cs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586539" y="76969"/>
            <a:ext cx="2124730" cy="54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Nos 6 engagements 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3519" y="876815"/>
            <a:ext cx="8422817" cy="4248472"/>
          </a:xfrm>
        </p:spPr>
        <p:txBody>
          <a:bodyPr/>
          <a:lstStyle/>
          <a:p>
            <a:r>
              <a:rPr lang="fr-FR" sz="1600" b="1" dirty="0">
                <a:solidFill>
                  <a:srgbClr val="EC130E"/>
                </a:solidFill>
              </a:rPr>
              <a:t>&gt; </a:t>
            </a:r>
            <a:r>
              <a:rPr lang="fr-FR" sz="1600" dirty="0" smtClean="0"/>
              <a:t>Jusqu’à </a:t>
            </a:r>
            <a:r>
              <a:rPr lang="fr-FR" sz="1800" b="1" dirty="0">
                <a:solidFill>
                  <a:srgbClr val="F28E65"/>
                </a:solidFill>
              </a:rPr>
              <a:t>10 vœux et 10 vœux supplémentaires </a:t>
            </a:r>
            <a:r>
              <a:rPr lang="fr-FR" sz="1600" dirty="0" smtClean="0"/>
              <a:t>pour des formations en apprentissage</a:t>
            </a:r>
          </a:p>
          <a:p>
            <a:r>
              <a:rPr lang="fr-FR" sz="1600" b="1" dirty="0">
                <a:solidFill>
                  <a:srgbClr val="EC130E"/>
                </a:solidFill>
              </a:rPr>
              <a:t>&gt; </a:t>
            </a:r>
            <a:r>
              <a:rPr lang="fr-FR" sz="1600" dirty="0" smtClean="0"/>
              <a:t>Possibilité de faire </a:t>
            </a:r>
            <a:r>
              <a:rPr lang="fr-FR" sz="1800" b="1" dirty="0">
                <a:solidFill>
                  <a:srgbClr val="F28E65"/>
                </a:solidFill>
              </a:rPr>
              <a:t>des sous-vœux pour certaines filières </a:t>
            </a:r>
            <a:r>
              <a:rPr lang="fr-FR" sz="1600" dirty="0" smtClean="0"/>
              <a:t>(classes prépa, BTS, BUT, école de commerce, d'ingénieurs, IFSI…) </a:t>
            </a:r>
          </a:p>
          <a:p>
            <a:r>
              <a:rPr lang="fr-FR" sz="1800" b="1" dirty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Les </a:t>
            </a:r>
            <a:r>
              <a:rPr lang="fr-FR" sz="1800" b="1" dirty="0">
                <a:solidFill>
                  <a:srgbClr val="F28E65"/>
                </a:solidFill>
              </a:rPr>
              <a:t>vœux </a:t>
            </a:r>
            <a:r>
              <a:rPr lang="fr-FR" sz="1800" b="1" dirty="0" smtClean="0">
                <a:solidFill>
                  <a:srgbClr val="F28E65"/>
                </a:solidFill>
              </a:rPr>
              <a:t>sont formulés librement par les candidats (pas de classement par </a:t>
            </a:r>
            <a:r>
              <a:rPr lang="fr-FR" sz="1800" b="1" dirty="0">
                <a:solidFill>
                  <a:srgbClr val="F28E65"/>
                </a:solidFill>
              </a:rPr>
              <a:t>ordre de </a:t>
            </a:r>
            <a:r>
              <a:rPr lang="fr-FR" sz="1800" b="1" dirty="0" smtClean="0">
                <a:solidFill>
                  <a:srgbClr val="F28E65"/>
                </a:solidFill>
              </a:rPr>
              <a:t>priorité) </a:t>
            </a:r>
            <a:r>
              <a:rPr lang="fr-FR" sz="1600" dirty="0" smtClean="0"/>
              <a:t>: une réponse est apportée pour chaque vœu formulé</a:t>
            </a:r>
          </a:p>
          <a:p>
            <a:r>
              <a:rPr lang="fr-FR" sz="1800" b="1" dirty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La </a:t>
            </a:r>
            <a:r>
              <a:rPr lang="fr-FR" sz="1800" b="1" dirty="0">
                <a:solidFill>
                  <a:srgbClr val="F28E65"/>
                </a:solidFill>
              </a:rPr>
              <a:t>date de formulation du vœu n’est pas </a:t>
            </a:r>
            <a:r>
              <a:rPr lang="fr-FR" sz="1800" b="1" dirty="0" smtClean="0">
                <a:solidFill>
                  <a:srgbClr val="F28E65"/>
                </a:solidFill>
              </a:rPr>
              <a:t>prise </a:t>
            </a:r>
            <a:r>
              <a:rPr lang="fr-FR" sz="1800" b="1" dirty="0">
                <a:solidFill>
                  <a:srgbClr val="F28E65"/>
                </a:solidFill>
              </a:rPr>
              <a:t>en compte </a:t>
            </a:r>
            <a:r>
              <a:rPr lang="fr-FR" sz="1600" dirty="0" smtClean="0"/>
              <a:t>pour l’examen du dossier </a:t>
            </a:r>
          </a:p>
          <a:p>
            <a:r>
              <a:rPr lang="fr-FR" sz="1800" b="1" dirty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Chaque formation n’a connaissance que des </a:t>
            </a:r>
            <a:r>
              <a:rPr lang="fr-FR" sz="1800" b="1" dirty="0">
                <a:solidFill>
                  <a:srgbClr val="F28E65"/>
                </a:solidFill>
              </a:rPr>
              <a:t>vœux </a:t>
            </a:r>
            <a:r>
              <a:rPr lang="fr-FR" sz="1800" b="1" dirty="0" smtClean="0">
                <a:solidFill>
                  <a:srgbClr val="F28E65"/>
                </a:solidFill>
              </a:rPr>
              <a:t>formulés pour elle </a:t>
            </a:r>
            <a:r>
              <a:rPr lang="fr-FR" sz="1600" dirty="0"/>
              <a:t>(</a:t>
            </a:r>
            <a:r>
              <a:rPr lang="fr-FR" sz="1600" dirty="0" smtClean="0"/>
              <a:t>elle </a:t>
            </a:r>
            <a:r>
              <a:rPr lang="fr-FR" sz="1600" dirty="0"/>
              <a:t>ne connait pas les autres vœux formulés  par les </a:t>
            </a:r>
            <a:r>
              <a:rPr lang="fr-FR" sz="1600" dirty="0" smtClean="0"/>
              <a:t>candidats)</a:t>
            </a:r>
            <a:endParaRPr lang="fr-FR" sz="1600" dirty="0"/>
          </a:p>
          <a:p>
            <a:r>
              <a:rPr lang="fr-FR" sz="1800" b="1" dirty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Quand </a:t>
            </a:r>
            <a:r>
              <a:rPr lang="fr-FR" sz="1800" b="1" dirty="0">
                <a:solidFill>
                  <a:srgbClr val="F28E65"/>
                </a:solidFill>
              </a:rPr>
              <a:t>un candidat accepte une formation, il a toujours la possibilité de conserver des vœux pour lesquels il est en liste d’attente </a:t>
            </a:r>
            <a:r>
              <a:rPr lang="fr-FR" sz="1600" dirty="0" smtClean="0"/>
              <a:t>et qui l’intéressent davantage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/>
          </a:p>
          <a:p>
            <a:endParaRPr lang="fr-FR" sz="1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872163" y="86105"/>
            <a:ext cx="2892893" cy="54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Les principales règles à retenir </a:t>
            </a:r>
            <a:r>
              <a:rPr lang="fr-FR" sz="1400" b="1" smtClean="0">
                <a:solidFill>
                  <a:schemeClr val="bg1"/>
                </a:solidFill>
              </a:rPr>
              <a:t>du 20 </a:t>
            </a:r>
            <a:r>
              <a:rPr lang="fr-FR" sz="1400" b="1" dirty="0" smtClean="0">
                <a:solidFill>
                  <a:schemeClr val="bg1"/>
                </a:solidFill>
              </a:rPr>
              <a:t>janvier au 29 mars 2022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dirty="0"/>
              <a:t>La demande de césure : mode d’emploi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2337" y="1419623"/>
            <a:ext cx="8441663" cy="3312368"/>
          </a:xfrm>
        </p:spPr>
        <p:txBody>
          <a:bodyPr/>
          <a:lstStyle/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600" b="1" dirty="0">
                <a:solidFill>
                  <a:srgbClr val="ED7454"/>
                </a:solidFill>
              </a:rPr>
              <a:t>Un lycéen peut demander une césure directement après le bac </a:t>
            </a:r>
            <a:r>
              <a:rPr lang="fr-FR" sz="1600" dirty="0"/>
              <a:t>: possibilité de suspendre temporairement une formation afin d’acquérir une expérience utile pour son projet de formation (partir à l’étranger, réaliser un projet associatif, entrepreneurial etc…)</a:t>
            </a:r>
            <a:endParaRPr lang="fr-FR" sz="800" dirty="0"/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900" dirty="0">
              <a:solidFill>
                <a:srgbClr val="3D566E"/>
              </a:solidFill>
            </a:endParaRPr>
          </a:p>
          <a:p>
            <a:pPr marL="626745" lvl="1" indent="-169545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r>
              <a:rPr lang="fr-FR" sz="1400" dirty="0">
                <a:solidFill>
                  <a:srgbClr val="0C5076"/>
                </a:solidFill>
              </a:rPr>
              <a:t>Durée la césure : d’un semestre à une année universitaire </a:t>
            </a:r>
            <a:endParaRPr lang="fr-FR" sz="1400" dirty="0">
              <a:solidFill>
                <a:srgbClr val="0C5076"/>
              </a:solidFill>
              <a:cs typeface="Arial"/>
            </a:endParaRPr>
          </a:p>
          <a:p>
            <a:pPr marL="626745" lvl="1" indent="-169545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r>
              <a:rPr lang="fr-FR" sz="1400" b="1" dirty="0">
                <a:solidFill>
                  <a:srgbClr val="0C5076"/>
                </a:solidFill>
              </a:rPr>
              <a:t>Demande de césure à signaler lors de la saisie des vœux sur Parcoursup </a:t>
            </a:r>
            <a:r>
              <a:rPr lang="fr-FR" sz="1400" dirty="0">
                <a:solidFill>
                  <a:srgbClr val="0C5076"/>
                </a:solidFill>
              </a:rPr>
              <a:t>(en cochant la case « césure »)</a:t>
            </a:r>
            <a:endParaRPr lang="fr-FR" sz="1400" dirty="0">
              <a:solidFill>
                <a:srgbClr val="0C5076"/>
              </a:solidFill>
              <a:cs typeface="Arial"/>
            </a:endParaRPr>
          </a:p>
          <a:p>
            <a:pPr marL="626745" lvl="1" indent="-169545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r>
              <a:rPr lang="fr-FR" sz="1400" b="1" dirty="0">
                <a:solidFill>
                  <a:srgbClr val="0C5076"/>
                </a:solidFill>
              </a:rPr>
              <a:t>L’établissement prend connaissance de la demande de césure après que le lycéen a accepté définitivement la proposition d’admission </a:t>
            </a:r>
            <a:r>
              <a:rPr lang="fr-FR" sz="1600" b="1" dirty="0">
                <a:solidFill>
                  <a:srgbClr val="ED7454"/>
                </a:solidFill>
              </a:rPr>
              <a:t>&gt;</a:t>
            </a:r>
            <a:r>
              <a:rPr lang="fr-FR" sz="1400" b="1" dirty="0">
                <a:solidFill>
                  <a:srgbClr val="0C5076"/>
                </a:solidFill>
              </a:rPr>
              <a:t> </a:t>
            </a:r>
            <a:r>
              <a:rPr lang="fr-FR" sz="1400" dirty="0">
                <a:solidFill>
                  <a:srgbClr val="0C5076"/>
                </a:solidFill>
              </a:rPr>
              <a:t>Le lycéen contacte la formation pour s’y inscrire et savoir comment déposer sa demande de césure</a:t>
            </a:r>
            <a:endParaRPr lang="fr-FR" sz="1400" dirty="0">
              <a:solidFill>
                <a:srgbClr val="0C5076"/>
              </a:solidFill>
              <a:cs typeface="Arial"/>
            </a:endParaRPr>
          </a:p>
          <a:p>
            <a:pPr marL="626745" lvl="1" indent="-169545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r>
              <a:rPr lang="fr-FR" sz="1400" b="1" dirty="0">
                <a:solidFill>
                  <a:srgbClr val="0C5076"/>
                </a:solidFill>
              </a:rPr>
              <a:t>La césure n’est pas accordée de droit</a:t>
            </a:r>
            <a:r>
              <a:rPr lang="fr-FR" sz="1400" dirty="0">
                <a:solidFill>
                  <a:srgbClr val="0C5076"/>
                </a:solidFill>
              </a:rPr>
              <a:t> : une lettre de motivation précisant les objectifs et le projet envisagés pour cette césure doit être adressée au président ou directeur de l’établissement</a:t>
            </a:r>
            <a:endParaRPr lang="fr-FR" sz="1400" dirty="0">
              <a:solidFill>
                <a:srgbClr val="0C5076"/>
              </a:solidFill>
              <a:cs typeface="Arial"/>
            </a:endParaRPr>
          </a:p>
          <a:p>
            <a:pPr marL="626745" lvl="1" indent="-169545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r>
              <a:rPr lang="fr-FR" sz="1400" b="1" dirty="0">
                <a:solidFill>
                  <a:srgbClr val="0C5076"/>
                </a:solidFill>
              </a:rPr>
              <a:t>A l’issue de la césure, l’étudiant pourra réintégrer la formation s’il le souhaite sans repasser par Parcoursup</a:t>
            </a:r>
            <a:endParaRPr lang="fr-FR" sz="1400" b="1" dirty="0">
              <a:solidFill>
                <a:srgbClr val="0C5076"/>
              </a:solidFill>
              <a:cs typeface="Arial"/>
            </a:endParaRP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t>25/02/2022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6193631" y="86105"/>
            <a:ext cx="2571425" cy="54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Faire le choix de la césure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900001"/>
            <a:ext cx="8784001" cy="447614"/>
          </a:xfrm>
        </p:spPr>
        <p:txBody>
          <a:bodyPr/>
          <a:lstStyle/>
          <a:p>
            <a:r>
              <a:rPr lang="fr-FR" sz="2200" dirty="0"/>
              <a:t>Récapitulatif des éléments transmis à chaque formation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60001" y="1357278"/>
            <a:ext cx="3707945" cy="3564765"/>
          </a:xfrm>
        </p:spPr>
        <p:txBody>
          <a:bodyPr/>
          <a:lstStyle/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500" b="1" dirty="0">
                <a:solidFill>
                  <a:srgbClr val="F28E65"/>
                </a:solidFill>
              </a:rPr>
              <a:t>le projet de formation </a:t>
            </a:r>
            <a:r>
              <a:rPr lang="fr-FR" sz="1500" b="1" dirty="0" smtClean="0">
                <a:solidFill>
                  <a:srgbClr val="F28E65"/>
                </a:solidFill>
              </a:rPr>
              <a:t>motivé</a:t>
            </a: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endParaRPr lang="fr-FR" sz="800" b="1" dirty="0">
              <a:solidFill>
                <a:srgbClr val="F28E65"/>
              </a:solidFill>
            </a:endParaRP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500" b="1" dirty="0">
                <a:solidFill>
                  <a:srgbClr val="F28E65"/>
                </a:solidFill>
              </a:rPr>
              <a:t>les pièces complémentaires </a:t>
            </a:r>
            <a:r>
              <a:rPr lang="fr-FR" sz="1500" dirty="0"/>
              <a:t>demandées par certaines </a:t>
            </a:r>
            <a:r>
              <a:rPr lang="fr-FR" sz="1500" dirty="0" smtClean="0"/>
              <a:t>formations</a:t>
            </a: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endParaRPr lang="fr-FR" sz="800" dirty="0"/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500" b="1" dirty="0">
                <a:solidFill>
                  <a:srgbClr val="F28E65"/>
                </a:solidFill>
              </a:rPr>
              <a:t>la rubrique « Activités et centres d’intérêt </a:t>
            </a:r>
            <a:r>
              <a:rPr lang="fr-FR" sz="1500" dirty="0"/>
              <a:t>», si elle a été renseignée</a:t>
            </a:r>
            <a:r>
              <a:rPr lang="fr-FR" sz="1500" dirty="0">
                <a:solidFill>
                  <a:srgbClr val="3D566E"/>
                </a:solidFill>
              </a:rPr>
              <a:t> </a:t>
            </a:r>
            <a:endParaRPr lang="fr-FR" sz="1500" dirty="0" smtClean="0">
              <a:solidFill>
                <a:srgbClr val="3D566E"/>
              </a:solidFill>
            </a:endParaRP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endParaRPr lang="fr-FR" sz="800" dirty="0">
              <a:solidFill>
                <a:srgbClr val="3D566E"/>
              </a:solidFill>
            </a:endParaRP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500" b="1" dirty="0">
                <a:solidFill>
                  <a:srgbClr val="F28E65"/>
                </a:solidFill>
              </a:rPr>
              <a:t>la fiche Avenir </a:t>
            </a:r>
            <a:r>
              <a:rPr lang="fr-FR" sz="1500" dirty="0"/>
              <a:t>renseignée par le lycée</a:t>
            </a:r>
            <a:r>
              <a:rPr lang="fr-FR" sz="1500" dirty="0">
                <a:solidFill>
                  <a:srgbClr val="3D566E"/>
                </a:solidFill>
              </a:rPr>
              <a:t> </a:t>
            </a:r>
            <a:endParaRPr lang="fr-FR" sz="1500" dirty="0" smtClean="0">
              <a:solidFill>
                <a:srgbClr val="3D566E"/>
              </a:solidFill>
            </a:endParaRP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endParaRPr lang="fr-FR" sz="800" dirty="0">
              <a:solidFill>
                <a:srgbClr val="3D566E"/>
              </a:solidFill>
            </a:endParaRP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500" b="1" dirty="0">
                <a:solidFill>
                  <a:srgbClr val="F28E65"/>
                </a:solidFill>
              </a:rPr>
              <a:t>Des </a:t>
            </a:r>
            <a:r>
              <a:rPr lang="fr-FR" sz="1500" b="1" dirty="0" smtClean="0">
                <a:solidFill>
                  <a:srgbClr val="F28E65"/>
                </a:solidFill>
              </a:rPr>
              <a:t>informations sur votre parcours spécifique </a:t>
            </a:r>
            <a:r>
              <a:rPr lang="fr-FR" sz="1500" dirty="0"/>
              <a:t>(sections européennes, internationales ou bi-bac</a:t>
            </a:r>
            <a:r>
              <a:rPr lang="fr-FR" sz="1500" dirty="0" smtClean="0"/>
              <a:t>) ou </a:t>
            </a:r>
            <a:r>
              <a:rPr lang="fr-FR" sz="1500" b="1" dirty="0">
                <a:solidFill>
                  <a:srgbClr val="F28E65"/>
                </a:solidFill>
              </a:rPr>
              <a:t>votre</a:t>
            </a:r>
            <a:r>
              <a:rPr lang="fr-FR" sz="1500" dirty="0" smtClean="0"/>
              <a:t> </a:t>
            </a:r>
            <a:r>
              <a:rPr lang="fr-FR" sz="1500" b="1" dirty="0">
                <a:solidFill>
                  <a:srgbClr val="F28E65"/>
                </a:solidFill>
              </a:rPr>
              <a:t>participation aux cordées de la réussite </a:t>
            </a:r>
            <a:r>
              <a:rPr lang="fr-FR" sz="1500" dirty="0" smtClean="0"/>
              <a:t>(seulement si vous le souhaitez)</a:t>
            </a:r>
            <a:endParaRPr lang="fr-FR" sz="1500" dirty="0"/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endParaRPr lang="fr-FR" sz="2000" dirty="0">
              <a:solidFill>
                <a:srgbClr val="3D566E"/>
              </a:solidFill>
              <a:latin typeface="Calibri"/>
            </a:endParaRPr>
          </a:p>
          <a:p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6A7E527-2B74-4939-A608-D1C0574CE027}" type="datetime1">
              <a:rPr lang="fr-FR" cap="all" smtClean="0"/>
              <a:t>25/02/2022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4194141" y="1366603"/>
            <a:ext cx="4570915" cy="1997236"/>
          </a:xfrm>
        </p:spPr>
        <p:txBody>
          <a:bodyPr/>
          <a:lstStyle/>
          <a:p>
            <a:pPr marL="177796" indent="-177796" defTabSz="457189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600" b="1" dirty="0" smtClean="0">
                <a:solidFill>
                  <a:srgbClr val="F28E65"/>
                </a:solidFill>
              </a:rPr>
              <a:t>Les </a:t>
            </a:r>
            <a:r>
              <a:rPr lang="fr-FR" sz="1600" b="1" dirty="0">
                <a:solidFill>
                  <a:srgbClr val="F28E65"/>
                </a:solidFill>
              </a:rPr>
              <a:t>b</a:t>
            </a:r>
            <a:r>
              <a:rPr lang="fr-FR" sz="1600" b="1" dirty="0" smtClean="0">
                <a:solidFill>
                  <a:srgbClr val="F28E65"/>
                </a:solidFill>
              </a:rPr>
              <a:t>ulletins </a:t>
            </a:r>
            <a:r>
              <a:rPr lang="fr-FR" sz="1600" b="1" dirty="0">
                <a:solidFill>
                  <a:srgbClr val="F28E65"/>
                </a:solidFill>
              </a:rPr>
              <a:t>scolaires et notes du baccalauréat </a:t>
            </a:r>
            <a:r>
              <a:rPr lang="fr-FR" sz="1600" b="1" dirty="0">
                <a:solidFill>
                  <a:srgbClr val="3D566E"/>
                </a:solidFill>
              </a:rPr>
              <a:t>: </a:t>
            </a:r>
          </a:p>
          <a:p>
            <a:pPr lvl="1"/>
            <a:r>
              <a:rPr lang="fr-FR" sz="1600" b="1" dirty="0">
                <a:solidFill>
                  <a:srgbClr val="3D566E"/>
                </a:solidFill>
              </a:rPr>
              <a:t>Année de première </a:t>
            </a:r>
            <a:r>
              <a:rPr lang="fr-FR" sz="1600" dirty="0">
                <a:solidFill>
                  <a:srgbClr val="3D566E"/>
                </a:solidFill>
              </a:rPr>
              <a:t>: bulletins scolaires et les notes des épreuves anticipées de français </a:t>
            </a:r>
            <a:r>
              <a:rPr lang="fr-FR" sz="1400" dirty="0">
                <a:solidFill>
                  <a:srgbClr val="3D566E"/>
                </a:solidFill>
              </a:rPr>
              <a:t>(pour les lycéens généraux et technologiques)</a:t>
            </a:r>
          </a:p>
          <a:p>
            <a:pPr lvl="1"/>
            <a:r>
              <a:rPr lang="fr-FR" sz="1600" b="1" dirty="0">
                <a:solidFill>
                  <a:srgbClr val="3D566E"/>
                </a:solidFill>
              </a:rPr>
              <a:t>Année de terminale </a:t>
            </a:r>
            <a:r>
              <a:rPr lang="fr-FR" sz="1600" dirty="0">
                <a:solidFill>
                  <a:srgbClr val="3D566E"/>
                </a:solidFill>
              </a:rPr>
              <a:t>: bulletins scolaires des 1er et 2e trimestres (ou 1</a:t>
            </a:r>
            <a:r>
              <a:rPr lang="fr-FR" sz="1600" baseline="30000" dirty="0">
                <a:solidFill>
                  <a:srgbClr val="3D566E"/>
                </a:solidFill>
              </a:rPr>
              <a:t>er</a:t>
            </a:r>
            <a:r>
              <a:rPr lang="fr-FR" sz="1600" dirty="0">
                <a:solidFill>
                  <a:srgbClr val="3D566E"/>
                </a:solidFill>
              </a:rPr>
              <a:t> </a:t>
            </a:r>
            <a:r>
              <a:rPr lang="fr-FR" sz="1600" dirty="0" smtClean="0">
                <a:solidFill>
                  <a:srgbClr val="3D566E"/>
                </a:solidFill>
              </a:rPr>
              <a:t>semestre)</a:t>
            </a:r>
          </a:p>
          <a:p>
            <a:pPr marL="180000" lvl="1" indent="0">
              <a:buNone/>
            </a:pPr>
            <a:r>
              <a:rPr lang="fr-FR" sz="1400" b="1" dirty="0">
                <a:solidFill>
                  <a:srgbClr val="3D566E"/>
                </a:solidFill>
              </a:rPr>
              <a:t>A noter pour les lycéens généraux et </a:t>
            </a:r>
            <a:r>
              <a:rPr lang="fr-FR" sz="1400" b="1" dirty="0" smtClean="0">
                <a:solidFill>
                  <a:srgbClr val="3D566E"/>
                </a:solidFill>
              </a:rPr>
              <a:t>technologiques</a:t>
            </a:r>
            <a:r>
              <a:rPr lang="fr-FR" sz="1400" dirty="0" smtClean="0">
                <a:solidFill>
                  <a:srgbClr val="3D566E"/>
                </a:solidFill>
              </a:rPr>
              <a:t>: </a:t>
            </a:r>
            <a:r>
              <a:rPr lang="fr-FR" sz="1400" dirty="0">
                <a:solidFill>
                  <a:srgbClr val="3D566E"/>
                </a:solidFill>
              </a:rPr>
              <a:t>les épreuves écrites de spécialité ayant été reportées en raison de la crise sanitaire, les formations disposeront des moyennes indiquées dans vos bulletins scolaires de 1re et </a:t>
            </a:r>
            <a:r>
              <a:rPr lang="fr-FR" sz="1400" dirty="0" err="1">
                <a:solidFill>
                  <a:srgbClr val="3D566E"/>
                </a:solidFill>
              </a:rPr>
              <a:t>Tle</a:t>
            </a:r>
            <a:r>
              <a:rPr lang="fr-FR" sz="1400" dirty="0">
                <a:solidFill>
                  <a:srgbClr val="3D566E"/>
                </a:solidFill>
              </a:rPr>
              <a:t> pour évaluer votre engagement dans ces disciplines</a:t>
            </a:r>
            <a:r>
              <a:rPr lang="fr-FR" sz="1600" dirty="0">
                <a:solidFill>
                  <a:srgbClr val="3D566E"/>
                </a:solidFill>
              </a:rPr>
              <a:t>.</a:t>
            </a:r>
          </a:p>
          <a:p>
            <a:pPr defTabSz="457189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872163" y="86105"/>
            <a:ext cx="2892893" cy="54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Les éléments transmis aux formations du supérieur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529263" y="76969"/>
            <a:ext cx="3182005" cy="54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5 conseils pour aborder sereinement la procédure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1264" y="915566"/>
            <a:ext cx="8784002" cy="3435886"/>
          </a:xfrm>
        </p:spPr>
        <p:txBody>
          <a:bodyPr/>
          <a:lstStyle/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400" b="1" dirty="0">
                <a:solidFill>
                  <a:srgbClr val="ED7454"/>
                </a:solidFill>
              </a:rPr>
              <a:t>Prendre connaissance du calendrier </a:t>
            </a:r>
            <a:r>
              <a:rPr lang="fr-FR" sz="1400" b="1" dirty="0" smtClean="0">
                <a:solidFill>
                  <a:srgbClr val="ED7454"/>
                </a:solidFill>
              </a:rPr>
              <a:t>2022,</a:t>
            </a:r>
            <a:r>
              <a:rPr lang="fr-FR" sz="1400" b="1" dirty="0" smtClean="0"/>
              <a:t> </a:t>
            </a:r>
            <a:r>
              <a:rPr lang="fr-FR" sz="1400" b="1" dirty="0"/>
              <a:t>des modalités de fonctionnement de la plateforme </a:t>
            </a:r>
            <a:r>
              <a:rPr lang="fr-FR" sz="1400" b="1" dirty="0" smtClean="0"/>
              <a:t>et </a:t>
            </a:r>
            <a:r>
              <a:rPr lang="fr-FR" sz="1400" b="1" dirty="0"/>
              <a:t>des vidéos tutos pour vous familiariser avec la procédure</a:t>
            </a: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200" b="1" dirty="0"/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400" b="1" dirty="0" smtClean="0">
                <a:solidFill>
                  <a:srgbClr val="ED7454"/>
                </a:solidFill>
              </a:rPr>
              <a:t>Ne </a:t>
            </a:r>
            <a:r>
              <a:rPr lang="fr-FR" sz="1400" b="1" dirty="0">
                <a:solidFill>
                  <a:srgbClr val="ED7454"/>
                </a:solidFill>
              </a:rPr>
              <a:t>pas attendre la dernière minute </a:t>
            </a:r>
            <a:r>
              <a:rPr lang="fr-FR" sz="1400" b="1" dirty="0"/>
              <a:t>pour </a:t>
            </a:r>
            <a:r>
              <a:rPr lang="fr-FR" sz="1400" b="1" dirty="0" smtClean="0"/>
              <a:t>préparer </a:t>
            </a:r>
            <a:r>
              <a:rPr lang="fr-FR" sz="1400" b="1" dirty="0"/>
              <a:t>son projet </a:t>
            </a:r>
            <a:r>
              <a:rPr lang="fr-FR" sz="1400" b="1" dirty="0" smtClean="0"/>
              <a:t>d’orientation </a:t>
            </a:r>
            <a:r>
              <a:rPr lang="fr-FR" sz="1400" b="1" dirty="0"/>
              <a:t>: explorer le moteur de recherche des </a:t>
            </a:r>
            <a:r>
              <a:rPr lang="fr-FR" sz="1400" b="1" dirty="0" smtClean="0"/>
              <a:t>formations</a:t>
            </a:r>
            <a:r>
              <a:rPr lang="fr-FR" sz="1400" b="1" dirty="0"/>
              <a:t>, consulter les fiches des formations qui vous intéressent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200" b="1" dirty="0"/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400" b="1" dirty="0">
                <a:solidFill>
                  <a:srgbClr val="ED7454"/>
                </a:solidFill>
              </a:rPr>
              <a:t>Echanger</a:t>
            </a:r>
            <a:r>
              <a:rPr lang="fr-FR" sz="1400" b="1" dirty="0"/>
              <a:t> au sein de </a:t>
            </a:r>
            <a:r>
              <a:rPr lang="fr-FR" sz="1400" b="1" dirty="0" smtClean="0"/>
              <a:t>votre </a:t>
            </a:r>
            <a:r>
              <a:rPr lang="fr-FR" sz="1400" b="1" dirty="0"/>
              <a:t>lycée et </a:t>
            </a:r>
            <a:r>
              <a:rPr lang="fr-FR" sz="1400" b="1" dirty="0" smtClean="0"/>
              <a:t>profiter des opportunités de rencontres avec les enseignants et responsables du supérieur : salons d’orientation, Lives Parcoursup, journées </a:t>
            </a:r>
            <a:r>
              <a:rPr lang="fr-FR" sz="1400" b="1" dirty="0"/>
              <a:t>portes </a:t>
            </a:r>
            <a:r>
              <a:rPr lang="fr-FR" sz="1400" b="1" dirty="0" smtClean="0"/>
              <a:t>ouvertes</a:t>
            </a: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200" b="1" dirty="0">
              <a:solidFill>
                <a:srgbClr val="ED7454"/>
              </a:solidFill>
            </a:endParaRP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400" b="1" dirty="0" smtClean="0">
                <a:solidFill>
                  <a:srgbClr val="ED7454"/>
                </a:solidFill>
              </a:rPr>
              <a:t>Préparer les éléments pour </a:t>
            </a:r>
            <a:r>
              <a:rPr lang="fr-FR" sz="1400" b="1" dirty="0">
                <a:solidFill>
                  <a:srgbClr val="ED7454"/>
                </a:solidFill>
              </a:rPr>
              <a:t>créer votre dossier Parcoursup à compter du 20 janvier </a:t>
            </a:r>
            <a:r>
              <a:rPr lang="fr-FR" sz="1400" b="1" dirty="0"/>
              <a:t>et veiller à renseigner les coordonnées de vos représentants légaux pour qu’ils puissent suivre </a:t>
            </a:r>
            <a:r>
              <a:rPr lang="fr-FR" sz="1400" b="1" dirty="0" smtClean="0"/>
              <a:t>votre </a:t>
            </a:r>
            <a:r>
              <a:rPr lang="fr-FR" sz="1400" b="1" dirty="0"/>
              <a:t>dossier</a:t>
            </a:r>
          </a:p>
          <a:p>
            <a:pPr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200" dirty="0">
              <a:solidFill>
                <a:srgbClr val="3D566E"/>
              </a:solidFill>
              <a:cs typeface="Arial"/>
            </a:endParaRP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400" b="1" dirty="0" smtClean="0">
                <a:solidFill>
                  <a:srgbClr val="ED7454"/>
                </a:solidFill>
              </a:rPr>
              <a:t>Faites les vœux pour des formations qui vous intéressent, pensez à diversifier vos vœux </a:t>
            </a:r>
            <a:r>
              <a:rPr lang="fr-FR" sz="1400" b="1" dirty="0"/>
              <a:t>en consultant les informations disponibles sur Parcoursup.fr </a:t>
            </a:r>
            <a:r>
              <a:rPr lang="fr-FR" sz="1400" b="1" dirty="0" smtClean="0">
                <a:solidFill>
                  <a:srgbClr val="ED7454"/>
                </a:solidFill>
              </a:rPr>
              <a:t>et évitez de ne formuler qu’un seul vœu</a:t>
            </a:r>
          </a:p>
          <a:p>
            <a:pPr marL="179388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400" dirty="0">
              <a:solidFill>
                <a:srgbClr val="3D566E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600" dirty="0">
              <a:solidFill>
                <a:srgbClr val="3D566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55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2336" y="978694"/>
            <a:ext cx="8424000" cy="3550444"/>
          </a:xfrm>
        </p:spPr>
        <p:txBody>
          <a:bodyPr/>
          <a:lstStyle/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500" b="1" dirty="0">
                <a:solidFill>
                  <a:srgbClr val="F28E65"/>
                </a:solidFill>
              </a:rPr>
              <a:t> Le numéro </a:t>
            </a:r>
            <a:r>
              <a:rPr lang="fr-FR" sz="1500" b="1" dirty="0" smtClean="0">
                <a:solidFill>
                  <a:srgbClr val="F28E65"/>
                </a:solidFill>
              </a:rPr>
              <a:t>vert (à partir du 20 janvier)</a:t>
            </a:r>
            <a:r>
              <a:rPr lang="fr-FR" sz="1500" dirty="0" smtClean="0">
                <a:solidFill>
                  <a:srgbClr val="3D566E"/>
                </a:solidFill>
              </a:rPr>
              <a:t> </a:t>
            </a:r>
            <a:r>
              <a:rPr lang="fr-FR" sz="1500" dirty="0">
                <a:solidFill>
                  <a:srgbClr val="3D566E"/>
                </a:solidFill>
              </a:rPr>
              <a:t>: </a:t>
            </a:r>
            <a:r>
              <a:rPr lang="fr-FR" sz="1500" b="1" dirty="0"/>
              <a:t>0 800 400 070 </a:t>
            </a:r>
            <a:r>
              <a:rPr lang="fr-FR" sz="1500" dirty="0"/>
              <a:t>(Numéros spécifiques pour l’Outre-mer </a:t>
            </a:r>
            <a:r>
              <a:rPr lang="fr-FR" sz="1500" dirty="0" smtClean="0"/>
              <a:t>indiqués sur Parcoursup.fr)</a:t>
            </a:r>
            <a:endParaRPr lang="fr-FR" sz="1500" dirty="0"/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500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500" dirty="0">
                <a:solidFill>
                  <a:srgbClr val="3D566E"/>
                </a:solidFill>
              </a:rPr>
              <a:t> </a:t>
            </a:r>
            <a:r>
              <a:rPr lang="fr-FR" sz="1500" b="1" dirty="0">
                <a:solidFill>
                  <a:srgbClr val="F28E65"/>
                </a:solidFill>
              </a:rPr>
              <a:t>La messagerie contact </a:t>
            </a:r>
            <a:r>
              <a:rPr lang="fr-FR" sz="1500" dirty="0"/>
              <a:t>depuis le dossier candidat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500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500" b="1" dirty="0">
                <a:solidFill>
                  <a:srgbClr val="F28E65"/>
                </a:solidFill>
              </a:rPr>
              <a:t> Les réseaux sociaux pour </a:t>
            </a:r>
            <a:r>
              <a:rPr lang="fr-FR" sz="1500" b="1" dirty="0" smtClean="0">
                <a:solidFill>
                  <a:srgbClr val="F28E65"/>
                </a:solidFill>
              </a:rPr>
              <a:t>suivre l’actualité de Parcoursup et recevoir des conseils </a:t>
            </a:r>
            <a:r>
              <a:rPr lang="fr-FR" sz="1800" b="1" dirty="0" smtClean="0">
                <a:solidFill>
                  <a:srgbClr val="F28E65"/>
                </a:solidFill>
              </a:rPr>
              <a:t>: </a:t>
            </a:r>
            <a:endParaRPr lang="fr-FR" sz="1800" b="1" dirty="0">
              <a:solidFill>
                <a:srgbClr val="F28E65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800" b="1" dirty="0">
                <a:solidFill>
                  <a:srgbClr val="F28E65"/>
                </a:solidFill>
              </a:rPr>
              <a:t>	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2B045C5-5FD0-48C2-A602-537AE315250F}" type="datetime1">
              <a:rPr lang="fr-FR" cap="all" smtClean="0"/>
              <a:t>25/02/2022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573" y="2328863"/>
            <a:ext cx="6148852" cy="2357437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3514725" y="86105"/>
            <a:ext cx="5250331" cy="54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Des services pour vous informer et répondre à vos questions tout au long de la procédure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28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2336" y="978694"/>
            <a:ext cx="8424000" cy="3550444"/>
          </a:xfrm>
        </p:spPr>
        <p:txBody>
          <a:bodyPr/>
          <a:lstStyle/>
          <a:p>
            <a:pPr marL="285750" lvl="0" indent="-28575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fr-FR" sz="1500" b="1" dirty="0">
                <a:solidFill>
                  <a:srgbClr val="F28E65"/>
                </a:solidFill>
              </a:rPr>
              <a:t> </a:t>
            </a:r>
            <a:r>
              <a:rPr lang="fr-FR" sz="1500" b="1" dirty="0" smtClean="0">
                <a:solidFill>
                  <a:srgbClr val="F28E65"/>
                </a:solidFill>
              </a:rPr>
              <a:t>Avant le 29 mars </a:t>
            </a:r>
            <a:r>
              <a:rPr lang="fr-FR" sz="1500" dirty="0" smtClean="0">
                <a:solidFill>
                  <a:srgbClr val="3D566E"/>
                </a:solidFill>
              </a:rPr>
              <a:t>: je finalise mes vœux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500" dirty="0"/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500" dirty="0">
              <a:solidFill>
                <a:srgbClr val="3D566E"/>
              </a:solidFill>
            </a:endParaRPr>
          </a:p>
          <a:p>
            <a:pPr marL="285750" lvl="0" indent="-28575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fr-FR" sz="1500" dirty="0">
                <a:solidFill>
                  <a:srgbClr val="3D566E"/>
                </a:solidFill>
              </a:rPr>
              <a:t> </a:t>
            </a:r>
            <a:r>
              <a:rPr lang="fr-FR" sz="1500" b="1" dirty="0" smtClean="0">
                <a:solidFill>
                  <a:srgbClr val="F28E65"/>
                </a:solidFill>
              </a:rPr>
              <a:t>Avant le 7 avril</a:t>
            </a:r>
            <a:r>
              <a:rPr lang="fr-FR" sz="1500" dirty="0" smtClean="0"/>
              <a:t> : je finalise mon dossier et </a:t>
            </a:r>
            <a:r>
              <a:rPr lang="fr-FR" sz="1500" u="sng" dirty="0" smtClean="0"/>
              <a:t>JE CONFIRME CHACUN DE </a:t>
            </a:r>
            <a:r>
              <a:rPr lang="fr-FR" sz="1500" u="sng" smtClean="0"/>
              <a:t>MES VŒUX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500" u="sng" dirty="0"/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500" dirty="0">
              <a:solidFill>
                <a:srgbClr val="3D566E"/>
              </a:solidFill>
            </a:endParaRPr>
          </a:p>
          <a:p>
            <a:pPr marL="285750" lvl="0" indent="-28575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fr-FR" sz="1500" b="1" dirty="0">
                <a:solidFill>
                  <a:srgbClr val="F28E65"/>
                </a:solidFill>
              </a:rPr>
              <a:t> </a:t>
            </a:r>
            <a:r>
              <a:rPr lang="fr-FR" sz="1500" b="1" dirty="0" smtClean="0">
                <a:solidFill>
                  <a:srgbClr val="F28E65"/>
                </a:solidFill>
              </a:rPr>
              <a:t>Pour choisir mon orientation :</a:t>
            </a:r>
          </a:p>
          <a:p>
            <a:pPr marL="429800" lvl="1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400" dirty="0" smtClean="0">
                <a:solidFill>
                  <a:srgbClr val="0C5076"/>
                </a:solidFill>
              </a:rPr>
              <a:t>J’utilise toutes les ressources disponibles sur Parcoursup.fr</a:t>
            </a:r>
          </a:p>
          <a:p>
            <a:pPr marL="429800" lvl="1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400" dirty="0" smtClean="0">
                <a:solidFill>
                  <a:srgbClr val="0C5076"/>
                </a:solidFill>
              </a:rPr>
              <a:t>Je consulte le </a:t>
            </a:r>
            <a:r>
              <a:rPr lang="fr-FR" sz="1400" dirty="0">
                <a:solidFill>
                  <a:srgbClr val="0C5076"/>
                </a:solidFill>
              </a:rPr>
              <a:t>site </a:t>
            </a:r>
            <a:r>
              <a:rPr lang="fr-FR" sz="1400" dirty="0" smtClean="0">
                <a:solidFill>
                  <a:srgbClr val="0C5076"/>
                </a:solidFill>
              </a:rPr>
              <a:t>Terminales2021-2022.fr</a:t>
            </a:r>
          </a:p>
          <a:p>
            <a:pPr marL="429800" lvl="1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en-US" sz="1400" dirty="0" smtClean="0">
                <a:solidFill>
                  <a:srgbClr val="0C5076"/>
                </a:solidFill>
              </a:rPr>
              <a:t>Je </a:t>
            </a:r>
            <a:r>
              <a:rPr lang="en-US" sz="1400" dirty="0" err="1" smtClean="0">
                <a:solidFill>
                  <a:srgbClr val="0C5076"/>
                </a:solidFill>
              </a:rPr>
              <a:t>consulte</a:t>
            </a:r>
            <a:r>
              <a:rPr lang="en-US" sz="1400" dirty="0" smtClean="0">
                <a:solidFill>
                  <a:srgbClr val="0C5076"/>
                </a:solidFill>
              </a:rPr>
              <a:t> l</a:t>
            </a:r>
            <a:r>
              <a:rPr lang="fr-FR" sz="1400" dirty="0">
                <a:solidFill>
                  <a:srgbClr val="0C5076"/>
                </a:solidFill>
              </a:rPr>
              <a:t>’</a:t>
            </a:r>
            <a:r>
              <a:rPr lang="en-US" sz="1400" dirty="0" smtClean="0">
                <a:solidFill>
                  <a:srgbClr val="0C5076"/>
                </a:solidFill>
              </a:rPr>
              <a:t>article </a:t>
            </a:r>
            <a:r>
              <a:rPr lang="en-US" sz="1400" dirty="0" err="1" smtClean="0">
                <a:solidFill>
                  <a:srgbClr val="0C5076"/>
                </a:solidFill>
              </a:rPr>
              <a:t>concernant</a:t>
            </a:r>
            <a:r>
              <a:rPr lang="en-US" sz="1400" dirty="0" smtClean="0">
                <a:solidFill>
                  <a:srgbClr val="0C5076"/>
                </a:solidFill>
              </a:rPr>
              <a:t> </a:t>
            </a:r>
            <a:r>
              <a:rPr lang="en-US" sz="1400" dirty="0" err="1" smtClean="0">
                <a:solidFill>
                  <a:srgbClr val="0C5076"/>
                </a:solidFill>
              </a:rPr>
              <a:t>Parcoursup</a:t>
            </a:r>
            <a:r>
              <a:rPr lang="en-US" sz="1400" dirty="0" smtClean="0">
                <a:solidFill>
                  <a:srgbClr val="0C5076"/>
                </a:solidFill>
              </a:rPr>
              <a:t> </a:t>
            </a:r>
            <a:r>
              <a:rPr lang="en-US" sz="1400" dirty="0" err="1" smtClean="0">
                <a:solidFill>
                  <a:srgbClr val="0C5076"/>
                </a:solidFill>
              </a:rPr>
              <a:t>sur</a:t>
            </a:r>
            <a:r>
              <a:rPr lang="en-US" sz="1400" dirty="0" smtClean="0">
                <a:solidFill>
                  <a:srgbClr val="0C5076"/>
                </a:solidFill>
              </a:rPr>
              <a:t> le site du </a:t>
            </a:r>
            <a:r>
              <a:rPr lang="en-US" sz="1400" dirty="0" err="1" smtClean="0">
                <a:solidFill>
                  <a:srgbClr val="0C5076"/>
                </a:solidFill>
              </a:rPr>
              <a:t>lyc</a:t>
            </a:r>
            <a:r>
              <a:rPr lang="fr-FR" sz="1400" dirty="0">
                <a:solidFill>
                  <a:srgbClr val="0C5076"/>
                </a:solidFill>
              </a:rPr>
              <a:t>é</a:t>
            </a:r>
            <a:r>
              <a:rPr lang="en-US" sz="1400" dirty="0" smtClean="0">
                <a:solidFill>
                  <a:srgbClr val="0C5076"/>
                </a:solidFill>
              </a:rPr>
              <a:t>e lpchaptal.fr</a:t>
            </a:r>
          </a:p>
          <a:p>
            <a:pPr marL="429800" lvl="1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en-US" sz="1400" dirty="0" smtClean="0">
                <a:solidFill>
                  <a:srgbClr val="0C5076"/>
                </a:solidFill>
              </a:rPr>
              <a:t>Je pose des questions </a:t>
            </a:r>
            <a:r>
              <a:rPr lang="fr-FR" sz="1400" dirty="0" smtClean="0">
                <a:solidFill>
                  <a:srgbClr val="0C5076"/>
                </a:solidFill>
              </a:rPr>
              <a:t>à</a:t>
            </a:r>
            <a:r>
              <a:rPr lang="fr-FR" sz="1400" dirty="0" smtClean="0"/>
              <a:t> </a:t>
            </a:r>
            <a:r>
              <a:rPr lang="fr-FR" sz="1400" dirty="0" smtClean="0">
                <a:solidFill>
                  <a:srgbClr val="0C5076"/>
                </a:solidFill>
              </a:rPr>
              <a:t>m</a:t>
            </a:r>
            <a:r>
              <a:rPr lang="en-US" sz="1400" dirty="0" smtClean="0">
                <a:solidFill>
                  <a:srgbClr val="0C5076"/>
                </a:solidFill>
              </a:rPr>
              <a:t>on </a:t>
            </a:r>
            <a:r>
              <a:rPr lang="en-US" sz="1400" dirty="0" err="1" smtClean="0">
                <a:solidFill>
                  <a:srgbClr val="0C5076"/>
                </a:solidFill>
              </a:rPr>
              <a:t>professeur</a:t>
            </a:r>
            <a:r>
              <a:rPr lang="en-US" sz="1400" dirty="0" smtClean="0">
                <a:solidFill>
                  <a:srgbClr val="0C5076"/>
                </a:solidFill>
              </a:rPr>
              <a:t> principal</a:t>
            </a:r>
          </a:p>
          <a:p>
            <a:pPr marL="429800" lvl="1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en-US" sz="1400" dirty="0" smtClean="0">
                <a:solidFill>
                  <a:srgbClr val="0C5076"/>
                </a:solidFill>
              </a:rPr>
              <a:t>Je </a:t>
            </a:r>
            <a:r>
              <a:rPr lang="en-US" sz="1400" dirty="0" err="1" smtClean="0">
                <a:solidFill>
                  <a:srgbClr val="0C5076"/>
                </a:solidFill>
              </a:rPr>
              <a:t>rencontre</a:t>
            </a:r>
            <a:r>
              <a:rPr lang="en-US" sz="1400" dirty="0" smtClean="0">
                <a:solidFill>
                  <a:srgbClr val="0C5076"/>
                </a:solidFill>
              </a:rPr>
              <a:t> la </a:t>
            </a:r>
            <a:r>
              <a:rPr lang="en-US" sz="1400" dirty="0" err="1" smtClean="0">
                <a:solidFill>
                  <a:srgbClr val="0C5076"/>
                </a:solidFill>
              </a:rPr>
              <a:t>psychologue</a:t>
            </a:r>
            <a:r>
              <a:rPr lang="en-US" sz="1400" dirty="0" smtClean="0">
                <a:solidFill>
                  <a:srgbClr val="0C5076"/>
                </a:solidFill>
              </a:rPr>
              <a:t> de l</a:t>
            </a:r>
            <a:r>
              <a:rPr lang="fr-FR" sz="1400" dirty="0" smtClean="0">
                <a:solidFill>
                  <a:srgbClr val="0C5076"/>
                </a:solidFill>
              </a:rPr>
              <a:t>’é</a:t>
            </a:r>
            <a:r>
              <a:rPr lang="en-US" sz="1400" dirty="0" err="1" smtClean="0">
                <a:solidFill>
                  <a:srgbClr val="0C5076"/>
                </a:solidFill>
              </a:rPr>
              <a:t>ducation</a:t>
            </a:r>
            <a:r>
              <a:rPr lang="en-US" sz="1400" dirty="0" smtClean="0">
                <a:solidFill>
                  <a:srgbClr val="0C5076"/>
                </a:solidFill>
              </a:rPr>
              <a:t> </a:t>
            </a:r>
            <a:r>
              <a:rPr lang="en-US" sz="1400" dirty="0" err="1" smtClean="0">
                <a:solidFill>
                  <a:srgbClr val="0C5076"/>
                </a:solidFill>
              </a:rPr>
              <a:t>nationale</a:t>
            </a:r>
            <a:r>
              <a:rPr lang="en-US" sz="1400" dirty="0" smtClean="0">
                <a:solidFill>
                  <a:srgbClr val="0C5076"/>
                </a:solidFill>
              </a:rPr>
              <a:t> pour </a:t>
            </a:r>
            <a:r>
              <a:rPr lang="en-US" sz="1400" dirty="0" err="1" smtClean="0">
                <a:solidFill>
                  <a:srgbClr val="0C5076"/>
                </a:solidFill>
              </a:rPr>
              <a:t>approfondir</a:t>
            </a:r>
            <a:r>
              <a:rPr lang="en-US" sz="1400" dirty="0" smtClean="0">
                <a:solidFill>
                  <a:srgbClr val="0C5076"/>
                </a:solidFill>
              </a:rPr>
              <a:t> </a:t>
            </a:r>
            <a:r>
              <a:rPr lang="fr-FR" sz="1400" dirty="0" smtClean="0">
                <a:solidFill>
                  <a:srgbClr val="0C5076"/>
                </a:solidFill>
              </a:rPr>
              <a:t>m</a:t>
            </a:r>
            <a:r>
              <a:rPr lang="en-US" sz="1400" dirty="0" err="1" smtClean="0">
                <a:solidFill>
                  <a:srgbClr val="0C5076"/>
                </a:solidFill>
              </a:rPr>
              <a:t>es</a:t>
            </a:r>
            <a:r>
              <a:rPr lang="en-US" sz="1400" dirty="0" smtClean="0">
                <a:solidFill>
                  <a:srgbClr val="0C5076"/>
                </a:solidFill>
              </a:rPr>
              <a:t> </a:t>
            </a:r>
            <a:r>
              <a:rPr lang="en-US" sz="1400" dirty="0" err="1" smtClean="0">
                <a:solidFill>
                  <a:srgbClr val="0C5076"/>
                </a:solidFill>
              </a:rPr>
              <a:t>choix</a:t>
            </a:r>
            <a:r>
              <a:rPr lang="en-US" sz="1400" dirty="0" smtClean="0">
                <a:solidFill>
                  <a:srgbClr val="0C5076"/>
                </a:solidFill>
              </a:rPr>
              <a:t> de for</a:t>
            </a:r>
            <a:r>
              <a:rPr lang="fr-FR" sz="1400" dirty="0" smtClean="0">
                <a:solidFill>
                  <a:srgbClr val="0C5076"/>
                </a:solidFill>
              </a:rPr>
              <a:t>m</a:t>
            </a:r>
            <a:r>
              <a:rPr lang="en-US" sz="1400" dirty="0" err="1" smtClean="0">
                <a:solidFill>
                  <a:srgbClr val="0C5076"/>
                </a:solidFill>
              </a:rPr>
              <a:t>ations</a:t>
            </a:r>
            <a:endParaRPr lang="en-US" sz="1400" dirty="0" smtClean="0">
              <a:solidFill>
                <a:srgbClr val="0C5076"/>
              </a:solidFill>
            </a:endParaRPr>
          </a:p>
          <a:p>
            <a:pPr marL="429800" lvl="1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en-US" sz="1400" dirty="0" smtClean="0">
                <a:solidFill>
                  <a:srgbClr val="0C5076"/>
                </a:solidFill>
              </a:rPr>
              <a:t>Je </a:t>
            </a:r>
            <a:r>
              <a:rPr lang="fr-FR" sz="1400" dirty="0" smtClean="0">
                <a:solidFill>
                  <a:srgbClr val="0C5076"/>
                </a:solidFill>
              </a:rPr>
              <a:t>me rends aux journées portes-ouvertes des établissements de l’enseignement supérieur</a:t>
            </a:r>
            <a:r>
              <a:rPr lang="fr-FR" sz="1800" b="1" dirty="0">
                <a:solidFill>
                  <a:srgbClr val="F28E65"/>
                </a:solidFill>
              </a:rPr>
              <a:t>	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2B045C5-5FD0-48C2-A602-537AE315250F}" type="datetime1">
              <a:rPr lang="fr-FR" cap="all" smtClean="0"/>
              <a:t>25/02/2022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514725" y="86105"/>
            <a:ext cx="5250331" cy="54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Pour résumer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100" dirty="0" smtClean="0"/>
              <a:t>Les engagements de Parcoursup au service de votre projet </a:t>
            </a:r>
            <a:r>
              <a:rPr lang="fr-FR" sz="1800" dirty="0" smtClean="0"/>
              <a:t>(2)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23528" y="1440120"/>
            <a:ext cx="8784002" cy="3435886"/>
          </a:xfrm>
        </p:spPr>
        <p:txBody>
          <a:bodyPr/>
          <a:lstStyle/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300" b="1" dirty="0" smtClean="0">
                <a:solidFill>
                  <a:srgbClr val="ED7454"/>
                </a:solidFill>
              </a:rPr>
              <a:t>La transparence, parce que c’est utile pour vous permettre d’affiner votre projet et d’estimer vos chances</a:t>
            </a:r>
          </a:p>
          <a:p>
            <a:pPr marL="179388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300" b="1" dirty="0" smtClean="0"/>
              <a:t>Toutes les formations publient sur Parcoursup leurs critères d’examen, c’est-à-dire ce que les enseignants réunis en commission d’examen des vœux  prendront en compte pour examiner </a:t>
            </a:r>
            <a:r>
              <a:rPr lang="fr-FR" sz="1300" b="1" dirty="0"/>
              <a:t>les candidatures. </a:t>
            </a:r>
            <a:r>
              <a:rPr lang="fr-FR" sz="1300" b="1" dirty="0" smtClean="0"/>
              <a:t>Parcoursup vous garantit la </a:t>
            </a:r>
            <a:r>
              <a:rPr lang="fr-FR" sz="1300" b="1" dirty="0"/>
              <a:t>possibilité de demander à la formation dans laquelle </a:t>
            </a:r>
            <a:r>
              <a:rPr lang="fr-FR" sz="1300" b="1" dirty="0" smtClean="0"/>
              <a:t>vous n’avez pas </a:t>
            </a:r>
            <a:r>
              <a:rPr lang="fr-FR" sz="1300" b="1" dirty="0"/>
              <a:t>été admis les motifs de la décision </a:t>
            </a:r>
            <a:r>
              <a:rPr lang="fr-FR" sz="1300" b="1" dirty="0" smtClean="0"/>
              <a:t>prise. </a:t>
            </a:r>
          </a:p>
          <a:p>
            <a:pPr marL="179388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800" b="1" dirty="0">
              <a:solidFill>
                <a:srgbClr val="F28E65"/>
              </a:solidFill>
            </a:endParaRP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300" b="1" dirty="0" smtClean="0">
                <a:solidFill>
                  <a:srgbClr val="ED7454"/>
                </a:solidFill>
              </a:rPr>
              <a:t>L’accompagnement personnalisé tout au long de la procédure, pour vous aider </a:t>
            </a:r>
          </a:p>
          <a:p>
            <a:pPr marL="179388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300" b="1" dirty="0" smtClean="0"/>
              <a:t>Vous n’êtes pas seuls face au choix : vous êtes </a:t>
            </a:r>
            <a:r>
              <a:rPr lang="fr-FR" sz="1300" b="1" dirty="0"/>
              <a:t>accompagné, au lycée, via la plateforme, pour élaborer votre projet, faire des vœux, choisir votre formation. </a:t>
            </a:r>
            <a:r>
              <a:rPr lang="fr-FR" sz="1300" b="1" dirty="0" smtClean="0"/>
              <a:t>Si </a:t>
            </a:r>
            <a:r>
              <a:rPr lang="fr-FR" sz="1300" b="1" dirty="0"/>
              <a:t>vous n’avez pas reçu de proposition, les recteurs vous proposent un accompagnement pour vous aider.</a:t>
            </a:r>
          </a:p>
          <a:p>
            <a:pPr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800" dirty="0">
              <a:solidFill>
                <a:srgbClr val="3D566E"/>
              </a:solidFill>
              <a:cs typeface="Arial"/>
            </a:endParaRP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300" b="1" dirty="0" smtClean="0">
                <a:solidFill>
                  <a:srgbClr val="ED7454"/>
                </a:solidFill>
              </a:rPr>
              <a:t>La prise en compte de votre profil pour plus d’égalité des chances</a:t>
            </a:r>
          </a:p>
          <a:p>
            <a:pPr marL="179388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300" b="1" dirty="0"/>
              <a:t>Parcoursup met en œuvre des actions </a:t>
            </a:r>
            <a:r>
              <a:rPr lang="fr-FR" sz="1300" b="1" dirty="0" smtClean="0"/>
              <a:t>pour l’orientation des lycéens </a:t>
            </a:r>
            <a:r>
              <a:rPr lang="fr-FR" sz="1300" b="1" dirty="0"/>
              <a:t>boursiers, </a:t>
            </a:r>
            <a:r>
              <a:rPr lang="fr-FR" sz="1300" b="1" dirty="0" smtClean="0"/>
              <a:t>professionnels ou technologiques. Parcoursup prend </a:t>
            </a:r>
            <a:r>
              <a:rPr lang="fr-FR" sz="1300" b="1" dirty="0"/>
              <a:t>en compte les situations de </a:t>
            </a:r>
            <a:r>
              <a:rPr lang="fr-FR" sz="1300" b="1" dirty="0" smtClean="0"/>
              <a:t>handicap et </a:t>
            </a:r>
            <a:r>
              <a:rPr lang="fr-FR" sz="1300" b="1" dirty="0"/>
              <a:t>promeut </a:t>
            </a:r>
            <a:r>
              <a:rPr lang="fr-FR" sz="1300" b="1" dirty="0" smtClean="0"/>
              <a:t>le développement des  </a:t>
            </a:r>
            <a:r>
              <a:rPr lang="fr-FR" sz="1300" b="1" dirty="0"/>
              <a:t>parcours personnalisés </a:t>
            </a:r>
            <a:r>
              <a:rPr lang="fr-FR" sz="1300" b="1" dirty="0" smtClean="0"/>
              <a:t>(Oui-Si) pour </a:t>
            </a:r>
            <a:r>
              <a:rPr lang="fr-FR" sz="1300" b="1" dirty="0"/>
              <a:t>favoriser la réussite des étudiants 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600" dirty="0">
              <a:solidFill>
                <a:srgbClr val="3D566E"/>
              </a:solidFill>
              <a:cs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92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26336" y="4811410"/>
            <a:ext cx="1170000" cy="360000"/>
          </a:xfrm>
        </p:spPr>
        <p:txBody>
          <a:bodyPr/>
          <a:lstStyle/>
          <a:p>
            <a:pPr algn="r"/>
            <a:fld id="{A949B58A-420B-4881-ADE0-CDE881AF0A89}" type="datetime1">
              <a:rPr lang="fr-FR" cap="all" smtClean="0"/>
              <a:t>25/02/2022</a:t>
            </a:fld>
            <a:endParaRPr lang="fr-FR" cap="all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EA4F1D0-C459-40F7-A30E-A27AAD6826B6}" type="datetime1">
              <a:rPr lang="fr-FR" cap="all" smtClean="0"/>
              <a:t>25/02/2022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59998" y="930072"/>
            <a:ext cx="8424000" cy="591630"/>
          </a:xfrm>
        </p:spPr>
        <p:txBody>
          <a:bodyPr/>
          <a:lstStyle/>
          <a:p>
            <a:r>
              <a:rPr lang="fr-FR" sz="2400" dirty="0" smtClean="0"/>
              <a:t>LE BON REFLEXE : S’INFORMER, SE RENSEIGNER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59998" y="3939327"/>
            <a:ext cx="4139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28E65"/>
                </a:solidFill>
              </a:rPr>
              <a:t>Live Parcoursup</a:t>
            </a:r>
            <a:r>
              <a:rPr lang="fr-FR" dirty="0" smtClean="0">
                <a:solidFill>
                  <a:srgbClr val="0C5076"/>
                </a:solidFill>
              </a:rPr>
              <a:t> : Programme à retrouver sur Parcoursup.fr  </a:t>
            </a:r>
            <a:endParaRPr lang="fr-FR" dirty="0">
              <a:solidFill>
                <a:srgbClr val="0C5076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499991" y="1608454"/>
            <a:ext cx="4523454" cy="2893100"/>
          </a:xfrm>
          <a:prstGeom prst="rect">
            <a:avLst/>
          </a:prstGeom>
          <a:solidFill>
            <a:srgbClr val="0C5076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fr-FR" sz="1600" b="1" dirty="0">
                <a:solidFill>
                  <a:srgbClr val="F28E65"/>
                </a:solidFill>
              </a:rPr>
              <a:t>Echanger avec des professionnels dans votre lycée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bg1"/>
                </a:solidFill>
              </a:rPr>
              <a:t>Votre professeur principal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bg1"/>
                </a:solidFill>
              </a:rPr>
              <a:t>Les Psy-En</a:t>
            </a:r>
            <a:endParaRPr lang="fr-FR" sz="1400" dirty="0">
              <a:solidFill>
                <a:schemeClr val="bg1"/>
              </a:solidFill>
            </a:endParaRPr>
          </a:p>
          <a:p>
            <a:pPr lvl="0"/>
            <a:r>
              <a:rPr lang="fr-FR" sz="1600" b="1" dirty="0">
                <a:solidFill>
                  <a:srgbClr val="F28E65"/>
                </a:solidFill>
              </a:rPr>
              <a:t>Echanger avec les formations </a:t>
            </a:r>
            <a:endParaRPr lang="fr-FR" sz="1600" b="1" dirty="0" smtClean="0">
              <a:solidFill>
                <a:srgbClr val="F28E65"/>
              </a:solidFill>
            </a:endParaRPr>
          </a:p>
          <a:p>
            <a:pPr lvl="0"/>
            <a:r>
              <a:rPr lang="fr-FR" sz="1000" i="1" dirty="0" smtClean="0">
                <a:solidFill>
                  <a:schemeClr val="bg1"/>
                </a:solidFill>
              </a:rPr>
              <a:t>(contact et dates à </a:t>
            </a:r>
            <a:r>
              <a:rPr lang="fr-FR" sz="1000" i="1" dirty="0">
                <a:solidFill>
                  <a:schemeClr val="bg1"/>
                </a:solidFill>
              </a:rPr>
              <a:t>retrouver sur </a:t>
            </a:r>
            <a:r>
              <a:rPr lang="fr-FR" sz="1000" i="1" dirty="0" smtClean="0">
                <a:solidFill>
                  <a:schemeClr val="bg1"/>
                </a:solidFill>
              </a:rPr>
              <a:t>Parcoursup)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bg1"/>
                </a:solidFill>
              </a:rPr>
              <a:t>Responsables de formations et étudiants ambassadeurs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bg1"/>
                </a:solidFill>
              </a:rPr>
              <a:t>Lors des journées </a:t>
            </a:r>
            <a:r>
              <a:rPr lang="fr-FR" sz="1400" dirty="0">
                <a:solidFill>
                  <a:schemeClr val="bg1"/>
                </a:solidFill>
              </a:rPr>
              <a:t>portes </a:t>
            </a:r>
            <a:r>
              <a:rPr lang="fr-FR" sz="1400" dirty="0" smtClean="0">
                <a:solidFill>
                  <a:schemeClr val="bg1"/>
                </a:solidFill>
              </a:rPr>
              <a:t>ouvertes et salons </a:t>
            </a:r>
            <a:r>
              <a:rPr lang="fr-FR" sz="1400" dirty="0">
                <a:solidFill>
                  <a:schemeClr val="bg1"/>
                </a:solidFill>
              </a:rPr>
              <a:t>virtuels </a:t>
            </a:r>
            <a:r>
              <a:rPr lang="fr-FR" sz="1400" dirty="0" smtClean="0">
                <a:solidFill>
                  <a:schemeClr val="bg1"/>
                </a:solidFill>
              </a:rPr>
              <a:t>avec conférences thématiques</a:t>
            </a:r>
            <a:endParaRPr lang="fr-FR" sz="1400" b="1" dirty="0" smtClean="0">
              <a:solidFill>
                <a:schemeClr val="bg1"/>
              </a:solidFill>
            </a:endParaRPr>
          </a:p>
          <a:p>
            <a:r>
              <a:rPr lang="fr-FR" sz="1500" b="1" dirty="0" smtClean="0">
                <a:solidFill>
                  <a:srgbClr val="F28E65"/>
                </a:solidFill>
              </a:rPr>
              <a:t>Consulter les ressources en ligne de nos partenaires </a:t>
            </a:r>
          </a:p>
          <a:p>
            <a:r>
              <a:rPr lang="fr-FR" sz="1000" i="1" dirty="0" smtClean="0">
                <a:solidFill>
                  <a:schemeClr val="bg1"/>
                </a:solidFill>
              </a:rPr>
              <a:t>(accessibles </a:t>
            </a:r>
            <a:r>
              <a:rPr lang="fr-FR" sz="1000" i="1" dirty="0">
                <a:solidFill>
                  <a:schemeClr val="bg1"/>
                </a:solidFill>
              </a:rPr>
              <a:t>gratuitement depuis </a:t>
            </a:r>
            <a:r>
              <a:rPr lang="fr-FR" sz="1000" i="1" dirty="0" smtClean="0">
                <a:solidFill>
                  <a:schemeClr val="bg1"/>
                </a:solidFill>
              </a:rPr>
              <a:t>la page d’accueil Parcoursup)</a:t>
            </a:r>
            <a:endParaRPr lang="fr-FR" sz="1000" i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33597"/>
            <a:ext cx="4136040" cy="231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38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562500"/>
          </a:xfrm>
        </p:spPr>
        <p:txBody>
          <a:bodyPr/>
          <a:lstStyle/>
          <a:p>
            <a:r>
              <a:rPr lang="fr-FR" sz="2200" dirty="0"/>
              <a:t>S’inscrire sur Parcoursup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25033" y="1419622"/>
            <a:ext cx="8424000" cy="3327300"/>
          </a:xfrm>
        </p:spPr>
        <p:txBody>
          <a:bodyPr/>
          <a:lstStyle/>
          <a:p>
            <a:pPr marL="177800" lvl="0" indent="-17780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600" b="1" dirty="0">
                <a:solidFill>
                  <a:srgbClr val="F28E65"/>
                </a:solidFill>
              </a:rPr>
              <a:t>Une adresse mail valide </a:t>
            </a:r>
            <a:r>
              <a:rPr lang="fr-FR" sz="1600" b="1" dirty="0" smtClean="0">
                <a:solidFill>
                  <a:srgbClr val="F28E65"/>
                </a:solidFill>
              </a:rPr>
              <a:t>et consultée régulièrement </a:t>
            </a:r>
            <a:r>
              <a:rPr lang="fr-FR" sz="1600" dirty="0" smtClean="0"/>
              <a:t>: </a:t>
            </a:r>
            <a:r>
              <a:rPr lang="fr-FR" sz="1600" dirty="0"/>
              <a:t>pour échanger et recevoir les informations sur votre </a:t>
            </a:r>
            <a:r>
              <a:rPr lang="fr-FR" sz="1600" dirty="0" smtClean="0"/>
              <a:t>dossier</a:t>
            </a:r>
          </a:p>
          <a:p>
            <a:pPr lvl="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</a:pPr>
            <a:endParaRPr lang="fr-FR" sz="1600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600" b="1" dirty="0">
                <a:solidFill>
                  <a:srgbClr val="F28E65"/>
                </a:solidFill>
              </a:rPr>
              <a:t>L’INE</a:t>
            </a:r>
            <a:r>
              <a:rPr lang="fr-FR" sz="1600" b="1" dirty="0">
                <a:solidFill>
                  <a:srgbClr val="3D566E"/>
                </a:solidFill>
              </a:rPr>
              <a:t> </a:t>
            </a:r>
            <a:r>
              <a:rPr lang="fr-FR" sz="1600" dirty="0"/>
              <a:t>(identifiant national élève en lycée général, technologique ou professionnel) ou </a:t>
            </a:r>
            <a:r>
              <a:rPr lang="fr-FR" sz="1600" b="1" dirty="0">
                <a:solidFill>
                  <a:srgbClr val="F28E65"/>
                </a:solidFill>
              </a:rPr>
              <a:t>INAA</a:t>
            </a:r>
            <a:r>
              <a:rPr lang="fr-FR" sz="1600" dirty="0">
                <a:solidFill>
                  <a:srgbClr val="3D566E"/>
                </a:solidFill>
              </a:rPr>
              <a:t> </a:t>
            </a:r>
            <a:r>
              <a:rPr lang="fr-FR" sz="1600" dirty="0"/>
              <a:t>(en lycée agricole)  : sur les bulletins scolaires ou le relevé de notes des épreuves anticipées du baccalauréat </a:t>
            </a:r>
          </a:p>
          <a:p>
            <a:pPr marL="177800" lvl="0" indent="-17780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200" b="1" dirty="0" smtClean="0"/>
              <a:t>A noter pour les lycées </a:t>
            </a:r>
            <a:r>
              <a:rPr lang="fr-FR" sz="1200" b="1" dirty="0"/>
              <a:t>français à l’étranger </a:t>
            </a:r>
            <a:r>
              <a:rPr lang="fr-FR" sz="1200" dirty="0"/>
              <a:t>: l’établissement fournit l’identifiant à utiliser pour créer son dossier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2000" dirty="0">
              <a:solidFill>
                <a:srgbClr val="3D566E"/>
              </a:solidFill>
            </a:endParaRP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25033" y="3797760"/>
            <a:ext cx="8514998" cy="774240"/>
          </a:xfrm>
          <a:prstGeom prst="rect">
            <a:avLst/>
          </a:prstGeom>
          <a:solidFill>
            <a:srgbClr val="0C5076"/>
          </a:solidFill>
          <a:ln>
            <a:solidFill>
              <a:srgbClr val="0C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just" defTabSz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fr-FR" sz="1400" b="1" i="1" dirty="0">
                <a:solidFill>
                  <a:srgbClr val="F28E65"/>
                </a:solidFill>
              </a:rPr>
              <a:t>Conseil aux parents ou tuteurs légaux </a:t>
            </a:r>
            <a:r>
              <a:rPr lang="fr-FR" sz="1400" b="1" dirty="0" smtClean="0">
                <a:solidFill>
                  <a:srgbClr val="F28E65"/>
                </a:solidFill>
              </a:rPr>
              <a:t>: </a:t>
            </a:r>
            <a:r>
              <a:rPr lang="fr-FR" sz="1400" dirty="0" smtClean="0">
                <a:solidFill>
                  <a:schemeClr val="bg1"/>
                </a:solidFill>
              </a:rPr>
              <a:t>vous pouvez </a:t>
            </a:r>
            <a:r>
              <a:rPr lang="fr-FR" sz="1400" dirty="0">
                <a:solidFill>
                  <a:schemeClr val="bg1"/>
                </a:solidFill>
              </a:rPr>
              <a:t>également renseigner </a:t>
            </a:r>
            <a:r>
              <a:rPr lang="fr-FR" sz="1400" dirty="0" smtClean="0">
                <a:solidFill>
                  <a:schemeClr val="bg1"/>
                </a:solidFill>
              </a:rPr>
              <a:t>votre </a:t>
            </a:r>
            <a:r>
              <a:rPr lang="fr-FR" sz="1400" dirty="0" err="1" smtClean="0">
                <a:solidFill>
                  <a:schemeClr val="bg1"/>
                </a:solidFill>
              </a:rPr>
              <a:t>mel</a:t>
            </a:r>
            <a:r>
              <a:rPr lang="fr-FR" sz="1400" dirty="0" smtClean="0">
                <a:solidFill>
                  <a:schemeClr val="bg1"/>
                </a:solidFill>
              </a:rPr>
              <a:t> et numéro </a:t>
            </a:r>
            <a:r>
              <a:rPr lang="fr-FR" sz="1400" dirty="0">
                <a:solidFill>
                  <a:schemeClr val="bg1"/>
                </a:solidFill>
              </a:rPr>
              <a:t>de portable </a:t>
            </a:r>
            <a:r>
              <a:rPr lang="fr-FR" sz="1400" dirty="0" smtClean="0">
                <a:solidFill>
                  <a:schemeClr val="bg1"/>
                </a:solidFill>
              </a:rPr>
              <a:t>dans le dossier de votre enfant pour </a:t>
            </a:r>
            <a:r>
              <a:rPr lang="fr-FR" sz="1400" dirty="0">
                <a:solidFill>
                  <a:schemeClr val="bg1"/>
                </a:solidFill>
              </a:rPr>
              <a:t>recevoir </a:t>
            </a:r>
            <a:r>
              <a:rPr lang="fr-FR" sz="1400" dirty="0" smtClean="0">
                <a:solidFill>
                  <a:schemeClr val="bg1"/>
                </a:solidFill>
              </a:rPr>
              <a:t>messages et </a:t>
            </a:r>
            <a:r>
              <a:rPr lang="fr-FR" sz="1400" dirty="0">
                <a:solidFill>
                  <a:schemeClr val="bg1"/>
                </a:solidFill>
              </a:rPr>
              <a:t>alertes Parcoursup. </a:t>
            </a:r>
            <a:r>
              <a:rPr lang="fr-FR" sz="1400" dirty="0" smtClean="0">
                <a:solidFill>
                  <a:schemeClr val="bg1"/>
                </a:solidFill>
              </a:rPr>
              <a:t>Vous pourrez également recevoir des formations qui organisent des épreuves écrites/orales le rappel des échéances. 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034" y="1982122"/>
            <a:ext cx="8514998" cy="341670"/>
          </a:xfrm>
          <a:prstGeom prst="rect">
            <a:avLst/>
          </a:prstGeom>
          <a:solidFill>
            <a:srgbClr val="0C5076"/>
          </a:solidFill>
          <a:ln>
            <a:solidFill>
              <a:srgbClr val="0C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just" defTabSz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fr-FR" sz="1400" b="1" i="1" dirty="0">
                <a:solidFill>
                  <a:schemeClr val="bg1"/>
                </a:solidFill>
              </a:rPr>
              <a:t>Important : renseignez un numéro de portable </a:t>
            </a:r>
            <a:r>
              <a:rPr lang="fr-FR" sz="1400" i="1" dirty="0">
                <a:solidFill>
                  <a:schemeClr val="bg1"/>
                </a:solidFill>
              </a:rPr>
              <a:t>pour recevoir les alertes envoyées par la plateforme.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250781" y="76969"/>
            <a:ext cx="2460488" cy="54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Depuis le 20 janvier 2022 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Rechercher des formations sur Parcoursup.fr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t>25/02/2022</a:t>
            </a:fld>
            <a:endParaRPr lang="fr-FR" cap="al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007152" y="1321729"/>
            <a:ext cx="2952328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r>
              <a:rPr lang="fr-FR" sz="1500" b="1" dirty="0">
                <a:solidFill>
                  <a:srgbClr val="0C5076"/>
                </a:solidFill>
                <a:latin typeface="Calibri"/>
              </a:rPr>
              <a:t>Rechercher par mots clés ou critères de recherche </a:t>
            </a:r>
            <a:r>
              <a:rPr lang="fr-FR" sz="1500" dirty="0">
                <a:solidFill>
                  <a:srgbClr val="0C5076"/>
                </a:solidFill>
                <a:latin typeface="Calibri"/>
              </a:rPr>
              <a:t>(type de formation, spécialité/mention des formations …)</a:t>
            </a:r>
          </a:p>
          <a:p>
            <a:pPr lvl="0" defTabSz="457200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endParaRPr lang="fr-FR" sz="1100" b="1" dirty="0">
              <a:solidFill>
                <a:srgbClr val="0C5076"/>
              </a:solidFill>
              <a:latin typeface="Calibri"/>
            </a:endParaRPr>
          </a:p>
          <a:p>
            <a:pPr lvl="0" defTabSz="457200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r>
              <a:rPr lang="fr-FR" sz="1500" b="1" dirty="0">
                <a:solidFill>
                  <a:srgbClr val="0C5076"/>
                </a:solidFill>
                <a:latin typeface="Calibri"/>
              </a:rPr>
              <a:t>Affiner les résultats de recherche </a:t>
            </a:r>
            <a:r>
              <a:rPr lang="fr-FR" sz="1500" dirty="0">
                <a:solidFill>
                  <a:srgbClr val="0C5076"/>
                </a:solidFill>
                <a:latin typeface="Calibri"/>
              </a:rPr>
              <a:t>en zoomant sur la carte pour afficher les formations dans une zone </a:t>
            </a:r>
            <a:r>
              <a:rPr lang="fr-FR" sz="1500" dirty="0" smtClean="0">
                <a:solidFill>
                  <a:srgbClr val="0C5076"/>
                </a:solidFill>
                <a:latin typeface="Calibri"/>
              </a:rPr>
              <a:t>précise</a:t>
            </a:r>
          </a:p>
          <a:p>
            <a:pPr lvl="0" defTabSz="457200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endParaRPr lang="fr-FR" sz="1100" b="1" dirty="0" smtClean="0">
              <a:solidFill>
                <a:srgbClr val="0C5076"/>
              </a:solidFill>
              <a:latin typeface="Calibri"/>
            </a:endParaRPr>
          </a:p>
          <a:p>
            <a:pPr lvl="0" defTabSz="457200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r>
              <a:rPr lang="fr-FR" sz="1500" b="1" dirty="0" smtClean="0">
                <a:solidFill>
                  <a:srgbClr val="0C5076"/>
                </a:solidFill>
                <a:latin typeface="Calibri"/>
              </a:rPr>
              <a:t>Une vidéo pratique visible sur Parcoursup.fr </a:t>
            </a:r>
            <a:r>
              <a:rPr lang="fr-FR" sz="1500" dirty="0" smtClean="0">
                <a:solidFill>
                  <a:srgbClr val="0C5076"/>
                </a:solidFill>
                <a:latin typeface="Calibri"/>
              </a:rPr>
              <a:t>pour vous aider </a:t>
            </a:r>
            <a:r>
              <a:rPr lang="fr-FR" sz="1500" b="1" dirty="0" smtClean="0">
                <a:solidFill>
                  <a:srgbClr val="0C5076"/>
                </a:solidFill>
                <a:latin typeface="Calibri"/>
              </a:rPr>
              <a:t>: </a:t>
            </a:r>
            <a:r>
              <a:rPr lang="fr-FR" sz="1500" dirty="0" smtClean="0">
                <a:solidFill>
                  <a:srgbClr val="0C507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Comment rechercher une formation sur Parcoursup ?</a:t>
            </a:r>
            <a:endParaRPr lang="fr-FR" sz="1500" b="1" dirty="0">
              <a:solidFill>
                <a:srgbClr val="0C50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9622"/>
            <a:ext cx="5647153" cy="2964756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5507831" y="76969"/>
            <a:ext cx="3203437" cy="54000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Je recherche des formations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4A03300-A62F-4DF5-966E-3CB9D38AC02B}" type="datetime1">
              <a:rPr lang="fr-FR" cap="all" smtClean="0"/>
              <a:t>25/02/2022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gray">
          <a:xfrm>
            <a:off x="251520" y="839513"/>
            <a:ext cx="8770570" cy="39321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rgbClr val="0C5076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F28E65"/>
                </a:solidFill>
              </a:rPr>
              <a:t>Parmi les 19 </a:t>
            </a:r>
            <a:r>
              <a:rPr lang="fr-FR" sz="1600" b="1" dirty="0">
                <a:solidFill>
                  <a:srgbClr val="F28E65"/>
                </a:solidFill>
              </a:rPr>
              <a:t>5</a:t>
            </a:r>
            <a:r>
              <a:rPr lang="fr-FR" sz="1600" b="1" dirty="0" smtClean="0">
                <a:solidFill>
                  <a:srgbClr val="F28E65"/>
                </a:solidFill>
              </a:rPr>
              <a:t>00 formations dispensant de diplômes reconnus par l’Etat, y compris des formations en apprentissage, disponibles via le moteur de recherche de formation</a:t>
            </a:r>
            <a:r>
              <a:rPr lang="fr-FR" sz="1600" b="1" dirty="0">
                <a:solidFill>
                  <a:srgbClr val="F28E65"/>
                </a:solidFill>
              </a:rPr>
              <a:t> </a:t>
            </a:r>
            <a:r>
              <a:rPr lang="fr-FR" sz="1600" b="1" dirty="0" smtClean="0">
                <a:solidFill>
                  <a:srgbClr val="F28E65"/>
                </a:solidFill>
              </a:rPr>
              <a:t>: </a:t>
            </a:r>
          </a:p>
          <a:p>
            <a:endParaRPr lang="fr-FR" sz="1400" b="1" dirty="0" smtClean="0">
              <a:solidFill>
                <a:srgbClr val="F28E6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F28E65"/>
                </a:solidFill>
              </a:rPr>
              <a:t>Des formations non sélectives </a:t>
            </a:r>
            <a:r>
              <a:rPr lang="fr-FR" sz="1400" dirty="0" smtClean="0"/>
              <a:t>: les différentes </a:t>
            </a:r>
            <a:r>
              <a:rPr lang="fr-FR" sz="1400" b="1" dirty="0" smtClean="0">
                <a:solidFill>
                  <a:srgbClr val="00B050"/>
                </a:solidFill>
              </a:rPr>
              <a:t>licences</a:t>
            </a:r>
            <a:r>
              <a:rPr lang="fr-FR" sz="1400" dirty="0" smtClean="0"/>
              <a:t> (dont les licences « accès santé </a:t>
            </a:r>
            <a:r>
              <a:rPr lang="fr-FR" sz="1400" dirty="0"/>
              <a:t>»), les Parcours préparatoires au professorat des écoles (PPPE) </a:t>
            </a:r>
            <a:r>
              <a:rPr lang="fr-FR" sz="1400" dirty="0" smtClean="0"/>
              <a:t>et les parcours d’accès aux études de santé (PASS)</a:t>
            </a:r>
          </a:p>
          <a:p>
            <a:pPr marL="171450" indent="-171450"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F28E65"/>
                </a:solidFill>
              </a:rPr>
              <a:t>Des formations sélectives </a:t>
            </a:r>
            <a:r>
              <a:rPr lang="fr-FR" sz="1400" b="1" dirty="0" smtClean="0"/>
              <a:t>: </a:t>
            </a:r>
            <a:r>
              <a:rPr lang="fr-FR" sz="1400" dirty="0" smtClean="0"/>
              <a:t>classes prépa, </a:t>
            </a:r>
            <a:r>
              <a:rPr lang="fr-FR" sz="1400" b="1" dirty="0" smtClean="0">
                <a:solidFill>
                  <a:srgbClr val="FF0000"/>
                </a:solidFill>
              </a:rPr>
              <a:t>BTS</a:t>
            </a:r>
            <a:r>
              <a:rPr lang="fr-FR" sz="1400" dirty="0" smtClean="0"/>
              <a:t>, BUT (Bachelor universitaire de technologie ), </a:t>
            </a:r>
            <a:r>
              <a:rPr lang="fr-FR" sz="1400" b="1" dirty="0" smtClean="0">
                <a:solidFill>
                  <a:srgbClr val="FF0000"/>
                </a:solidFill>
              </a:rPr>
              <a:t>formations en soins infirmiers (en IFSI)</a:t>
            </a:r>
            <a:r>
              <a:rPr lang="fr-FR" sz="1400" dirty="0" smtClean="0"/>
              <a:t> et </a:t>
            </a:r>
            <a:r>
              <a:rPr lang="fr-FR" sz="1400" b="1" dirty="0" smtClean="0">
                <a:solidFill>
                  <a:srgbClr val="FF0000"/>
                </a:solidFill>
              </a:rPr>
              <a:t>autres formations paramédicales</a:t>
            </a:r>
            <a:r>
              <a:rPr lang="fr-FR" sz="1400" dirty="0" smtClean="0"/>
              <a:t>, formations en travail social (en EFTS), écoles d’ingénieur, de commerce et de management, Sciences Po/ Instituts d’Etudes Politiques, </a:t>
            </a:r>
            <a:r>
              <a:rPr lang="fr-FR" sz="1400" b="1" dirty="0" smtClean="0">
                <a:solidFill>
                  <a:srgbClr val="FF0000"/>
                </a:solidFill>
              </a:rPr>
              <a:t>formations en apprentissage</a:t>
            </a:r>
            <a:r>
              <a:rPr lang="fr-FR" sz="1400" dirty="0" smtClean="0"/>
              <a:t>, écoles vétérinaires, formations aux métiers de la culture, du sport…</a:t>
            </a:r>
          </a:p>
          <a:p>
            <a:pPr>
              <a:spcAft>
                <a:spcPts val="0"/>
              </a:spcAft>
            </a:pPr>
            <a:endParaRPr lang="fr-FR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F28E65"/>
                </a:solidFill>
              </a:rPr>
              <a:t>Des </a:t>
            </a:r>
            <a:r>
              <a:rPr lang="fr-FR" sz="1400" b="1" dirty="0">
                <a:solidFill>
                  <a:srgbClr val="F28E65"/>
                </a:solidFill>
              </a:rPr>
              <a:t>informations </a:t>
            </a:r>
            <a:r>
              <a:rPr lang="fr-FR" sz="1400" b="1" dirty="0" smtClean="0">
                <a:solidFill>
                  <a:srgbClr val="F28E65"/>
                </a:solidFill>
              </a:rPr>
              <a:t> utiles à </a:t>
            </a:r>
            <a:r>
              <a:rPr lang="fr-FR" sz="1400" b="1" dirty="0">
                <a:solidFill>
                  <a:srgbClr val="F28E65"/>
                </a:solidFill>
              </a:rPr>
              <a:t>consulter sur la fiche formation </a:t>
            </a:r>
            <a:r>
              <a:rPr lang="fr-FR" sz="1400" dirty="0"/>
              <a:t>:  le statut de l’établissement </a:t>
            </a:r>
            <a:r>
              <a:rPr lang="fr-FR" sz="1400" dirty="0" smtClean="0"/>
              <a:t>(public/privé ) ; la nature de la formation (sélective /non sélective) ; les frais de scolarité ; les débouchés professionnels et possibilités de poursuite d’études    </a:t>
            </a:r>
            <a:endParaRPr lang="fr-FR" sz="1400" dirty="0"/>
          </a:p>
          <a:p>
            <a:endParaRPr lang="fr-FR" sz="1400" dirty="0" smtClean="0"/>
          </a:p>
          <a:p>
            <a:r>
              <a:rPr lang="fr-FR" sz="1400" dirty="0" smtClean="0"/>
              <a:t>Quelques </a:t>
            </a:r>
            <a:r>
              <a:rPr lang="fr-FR" sz="1400" dirty="0"/>
              <a:t>rares formations privées ne sont pas présentes sur Parcoursup &gt; prendre contact avec les établissements </a:t>
            </a:r>
          </a:p>
          <a:p>
            <a:endParaRPr lang="fr-FR" sz="1400" dirty="0" smtClean="0"/>
          </a:p>
          <a:p>
            <a:endParaRPr lang="fr-FR" sz="1200" dirty="0" smtClean="0"/>
          </a:p>
          <a:p>
            <a:endParaRPr lang="fr-FR" sz="11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652120" y="176981"/>
            <a:ext cx="3114216" cy="415950"/>
          </a:xfrm>
          <a:prstGeom prst="roundRect">
            <a:avLst/>
          </a:prstGeom>
          <a:solidFill>
            <a:srgbClr val="51B9AA"/>
          </a:solidFill>
          <a:ln>
            <a:solidFill>
              <a:srgbClr val="51B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19 500 formations reconnues par l’Etat disponibles sur Parcoursup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1" id="{8FCDB1F8-448A-9B4E-9E75-912673BA5B96}" vid="{365F31D6-8738-E34B-8C61-30CB0CD3BB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3056</TotalTime>
  <Words>2111</Words>
  <Application>Microsoft Office PowerPoint</Application>
  <PresentationFormat>Affichage à l'écran (16:9)</PresentationFormat>
  <Paragraphs>258</Paragraphs>
  <Slides>25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OPÉRATEURS</vt:lpstr>
      <vt:lpstr>w</vt:lpstr>
      <vt:lpstr>Les engagements de Parcoursup au service de votre projet (1)</vt:lpstr>
      <vt:lpstr>Les engagements de Parcoursup au service de votre projet (2)</vt:lpstr>
      <vt:lpstr>Présentation PowerPoint</vt:lpstr>
      <vt:lpstr>Présentation PowerPoint</vt:lpstr>
      <vt:lpstr>LE BON REFLEXE : S’INFORMER, SE RENSEIGNER</vt:lpstr>
      <vt:lpstr>S’inscrire sur Parcoursup </vt:lpstr>
      <vt:lpstr>Rechercher des formations sur Parcoursup.fr </vt:lpstr>
      <vt:lpstr>Présentation PowerPoint</vt:lpstr>
      <vt:lpstr>Présentation PowerPoint</vt:lpstr>
      <vt:lpstr>Présentation PowerPoint</vt:lpstr>
      <vt:lpstr>Formuler librement vos vœux sur Parcoursup </vt:lpstr>
      <vt:lpstr>Focus sur les vœux multiples (1/4) </vt:lpstr>
      <vt:lpstr>Focus sur les vœux multiples (2/4) </vt:lpstr>
      <vt:lpstr>Focus sur les vœux multiples (3/4)  </vt:lpstr>
      <vt:lpstr>Focus sur les vœux multiples : exemples (4/4)</vt:lpstr>
      <vt:lpstr>Focus sur les vœux en apprentissage </vt:lpstr>
      <vt:lpstr>Focus sur le secteur géographique (1/2) </vt:lpstr>
      <vt:lpstr>Focus sur le secteur géographique (2/2) </vt:lpstr>
      <vt:lpstr>Présentation PowerPoint</vt:lpstr>
      <vt:lpstr>La demande de césure : mode d’emploi </vt:lpstr>
      <vt:lpstr>Récapitulatif des éléments transmis à chaque formation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subject>Client</dc:subject>
  <dc:creator>Microsoft Office User</dc:creator>
  <cp:lastModifiedBy>prov</cp:lastModifiedBy>
  <cp:revision>116</cp:revision>
  <dcterms:created xsi:type="dcterms:W3CDTF">2020-10-27T08:44:50Z</dcterms:created>
  <dcterms:modified xsi:type="dcterms:W3CDTF">2022-02-25T15:16:38Z</dcterms:modified>
</cp:coreProperties>
</file>